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85" r:id="rId5"/>
    <p:sldMasterId id="214748368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445">
          <p15:clr>
            <a:srgbClr val="A4A3A4"/>
          </p15:clr>
        </p15:guide>
        <p15:guide id="3" pos="299">
          <p15:clr>
            <a:srgbClr val="9AA0A6"/>
          </p15:clr>
        </p15:guide>
        <p15:guide id="4" orient="horz" pos="289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6E48FF-86EE-49B1-A76C-7D0EDC877CE6}">
  <a:tblStyle styleId="{F36E48FF-86EE-49B1-A76C-7D0EDC877CE6}"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445"/>
        <p:guide pos="299"/>
        <p:guide pos="2891"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3" Type="http://schemas.openxmlformats.org/officeDocument/2006/relationships/slide" Target="slides/slide56.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12723ca53b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12723ca53b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profe: </a:t>
            </a:r>
            <a:br>
              <a:rPr b="1" lang="es-419">
                <a:solidFill>
                  <a:schemeClr val="dk1"/>
                </a:solidFill>
                <a:latin typeface="DM Sans"/>
                <a:ea typeface="DM Sans"/>
                <a:cs typeface="DM Sans"/>
                <a:sym typeface="DM Sans"/>
              </a:rPr>
            </a:br>
            <a:r>
              <a:rPr b="1" lang="es-419">
                <a:solidFill>
                  <a:schemeClr val="dk1"/>
                </a:solidFill>
                <a:latin typeface="DM Sans"/>
                <a:ea typeface="DM Sans"/>
                <a:cs typeface="DM Sans"/>
                <a:sym typeface="DM Sans"/>
              </a:rPr>
              <a:t>la idea es revisar c</a:t>
            </a:r>
            <a:r>
              <a:rPr b="1" lang="es-419">
                <a:solidFill>
                  <a:schemeClr val="dk1"/>
                </a:solidFill>
              </a:rPr>
              <a:t>onceptos Clave</a:t>
            </a:r>
            <a:r>
              <a:rPr lang="es-419">
                <a:solidFill>
                  <a:schemeClr val="dk1"/>
                </a:solidFill>
              </a:rPr>
              <a:t>:</a:t>
            </a:r>
            <a:endParaRPr>
              <a:solidFill>
                <a:schemeClr val="dk1"/>
              </a:solidFill>
            </a:endParaRPr>
          </a:p>
          <a:p>
            <a:pPr indent="-298450" lvl="1" marL="914400" rtl="0" algn="l">
              <a:lnSpc>
                <a:spcPct val="115000"/>
              </a:lnSpc>
              <a:spcBef>
                <a:spcPts val="1200"/>
              </a:spcBef>
              <a:spcAft>
                <a:spcPts val="0"/>
              </a:spcAft>
              <a:buClr>
                <a:schemeClr val="dk1"/>
              </a:buClr>
              <a:buSzPts val="1100"/>
              <a:buChar char="○"/>
            </a:pPr>
            <a:r>
              <a:rPr lang="es-419">
                <a:solidFill>
                  <a:schemeClr val="dk1"/>
                </a:solidFill>
              </a:rPr>
              <a:t>Diferencia entre datos estructurados y no estructurados.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419">
                <a:solidFill>
                  <a:schemeClr val="dk1"/>
                </a:solidFill>
              </a:rPr>
              <a:t>Fuentes de datos: archivos CSV, bases de datos, APIs, etc.</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s-419">
                <a:solidFill>
                  <a:schemeClr val="dk1"/>
                </a:solidFill>
              </a:rPr>
              <a:t>Lectura de Datos con Pandas</a:t>
            </a:r>
            <a:r>
              <a:rPr lang="es-419">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419">
                <a:solidFill>
                  <a:schemeClr val="dk1"/>
                </a:solidFill>
              </a:rPr>
              <a:t>Revisión rápida de </a:t>
            </a:r>
            <a:r>
              <a:rPr lang="es-419">
                <a:solidFill>
                  <a:srgbClr val="188038"/>
                </a:solidFill>
                <a:latin typeface="Roboto Mono"/>
                <a:ea typeface="Roboto Mono"/>
                <a:cs typeface="Roboto Mono"/>
                <a:sym typeface="Roboto Mono"/>
              </a:rPr>
              <a:t>pd.read_csv()</a:t>
            </a:r>
            <a:r>
              <a:rPr lang="es-419">
                <a:solidFill>
                  <a:schemeClr val="dk1"/>
                </a:solidFill>
              </a:rPr>
              <a:t>, </a:t>
            </a:r>
            <a:r>
              <a:rPr lang="es-419">
                <a:solidFill>
                  <a:srgbClr val="188038"/>
                </a:solidFill>
                <a:latin typeface="Roboto Mono"/>
                <a:ea typeface="Roboto Mono"/>
                <a:cs typeface="Roboto Mono"/>
                <a:sym typeface="Roboto Mono"/>
              </a:rPr>
              <a:t>pd.read_json()</a:t>
            </a:r>
            <a:r>
              <a:rPr lang="es-419">
                <a:solidFill>
                  <a:schemeClr val="dk1"/>
                </a:solidFill>
              </a:rPr>
              <a:t>, y otros métodos comunes.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419">
                <a:solidFill>
                  <a:schemeClr val="dk1"/>
                </a:solidFill>
              </a:rPr>
              <a:t>Ejemplo práctico: cómo leer un archivo CSV y explorar los primeros registros.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3b263e74cc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3b263e74cc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es-419">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i="1" lang="es-419" sz="1300">
                <a:solidFill>
                  <a:schemeClr val="dk1"/>
                </a:solidFill>
                <a:latin typeface="Helvetica Neue"/>
                <a:ea typeface="Helvetica Neue"/>
                <a:cs typeface="Helvetica Neue"/>
                <a:sym typeface="Helvetica Neue"/>
              </a:rPr>
              <a:t>Docente tiene que compartir tutorial de como instalar python, y notebooks del primer curso, al menos para asegurarse de que si hay estudiantes atrasados, puedan nivelarse.</a:t>
            </a:r>
            <a:endParaRPr sz="1600">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12723ca53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g312723ca53b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12723ca53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g312723ca53b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12723ca53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g312723ca53b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12723ca53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g312723ca53b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12723ca53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g312723ca53b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12723ca53b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12723ca53b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12723ca53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g312723ca53b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12723ca53b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g312723ca53b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12723ca53b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g312723ca53b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12723ca53b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g312723ca53b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312723ca53b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g312723ca53b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312723ca53b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g312723ca53b_0_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12723ca53b_0_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312723ca53b_0_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Profe: </a:t>
            </a:r>
            <a:r>
              <a:rPr lang="es-419" sz="1350">
                <a:solidFill>
                  <a:schemeClr val="lt1"/>
                </a:solidFill>
                <a:highlight>
                  <a:srgbClr val="595959"/>
                </a:highlight>
                <a:latin typeface="DM Sans"/>
                <a:ea typeface="DM Sans"/>
                <a:cs typeface="DM Sans"/>
                <a:sym typeface="DM Sans"/>
              </a:rPr>
              <a:t>SELECT CustomerID, CustomerName, Address FROM Customers; </a:t>
            </a:r>
            <a:endParaRPr sz="1350">
              <a:solidFill>
                <a:schemeClr val="lt1"/>
              </a:solidFill>
              <a:highlight>
                <a:srgbClr val="595959"/>
              </a:highlight>
              <a:latin typeface="DM Sans"/>
              <a:ea typeface="DM Sans"/>
              <a:cs typeface="DM Sans"/>
              <a:sym typeface="DM Sans"/>
            </a:endParaRPr>
          </a:p>
          <a:p>
            <a:pPr indent="0" lvl="0" marL="0" rtl="0" algn="just">
              <a:lnSpc>
                <a:spcPct val="115000"/>
              </a:lnSpc>
              <a:spcBef>
                <a:spcPts val="0"/>
              </a:spcBef>
              <a:spcAft>
                <a:spcPts val="0"/>
              </a:spcAft>
              <a:buClr>
                <a:schemeClr val="dk1"/>
              </a:buClr>
              <a:buSzPts val="1350"/>
              <a:buFont typeface="Arial"/>
              <a:buNone/>
            </a:pPr>
            <a:r>
              <a:rPr lang="es-419" sz="1350">
                <a:solidFill>
                  <a:schemeClr val="dk1"/>
                </a:solidFill>
                <a:latin typeface="DM Sans"/>
                <a:ea typeface="DM Sans"/>
                <a:cs typeface="DM Sans"/>
                <a:sym typeface="DM Sans"/>
              </a:rPr>
              <a:t>👉 Para seleccionar un </a:t>
            </a:r>
            <a:r>
              <a:rPr i="1" lang="es-419" sz="1350">
                <a:solidFill>
                  <a:schemeClr val="dk1"/>
                </a:solidFill>
                <a:latin typeface="DM Sans"/>
                <a:ea typeface="DM Sans"/>
                <a:cs typeface="DM Sans"/>
                <a:sym typeface="DM Sans"/>
              </a:rPr>
              <a:t>subconjunto específico de columnas.</a:t>
            </a:r>
            <a:endParaRPr i="1"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Clr>
                <a:schemeClr val="dk1"/>
              </a:buClr>
              <a:buSzPts val="1350"/>
              <a:buFont typeface="Arial"/>
              <a:buNone/>
            </a:pPr>
            <a:r>
              <a:rPr lang="es-419" sz="1350">
                <a:solidFill>
                  <a:schemeClr val="lt1"/>
                </a:solidFill>
                <a:highlight>
                  <a:srgbClr val="595959"/>
                </a:highlight>
                <a:latin typeface="DM Sans"/>
                <a:ea typeface="DM Sans"/>
                <a:cs typeface="DM Sans"/>
                <a:sym typeface="DM Sans"/>
              </a:rPr>
              <a:t>SELECT * FROM Customers;</a:t>
            </a:r>
            <a:r>
              <a:rPr lang="es-419"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Clr>
                <a:schemeClr val="dk1"/>
              </a:buClr>
              <a:buSzPts val="1350"/>
              <a:buFont typeface="Arial"/>
              <a:buNone/>
            </a:pPr>
            <a:r>
              <a:rPr lang="es-419" sz="1350">
                <a:solidFill>
                  <a:schemeClr val="dk1"/>
                </a:solidFill>
                <a:latin typeface="DM Sans"/>
                <a:ea typeface="DM Sans"/>
                <a:cs typeface="DM Sans"/>
                <a:sym typeface="DM Sans"/>
              </a:rPr>
              <a:t>👉 O bien se pueden consultar </a:t>
            </a:r>
            <a:r>
              <a:rPr i="1" lang="es-419" sz="1350">
                <a:solidFill>
                  <a:schemeClr val="dk1"/>
                </a:solidFill>
                <a:latin typeface="DM Sans"/>
                <a:ea typeface="DM Sans"/>
                <a:cs typeface="DM Sans"/>
                <a:sym typeface="DM Sans"/>
              </a:rPr>
              <a:t>todas la columnas</a:t>
            </a:r>
            <a:r>
              <a:rPr lang="es-419" sz="1350">
                <a:solidFill>
                  <a:schemeClr val="dk1"/>
                </a:solidFill>
                <a:latin typeface="DM Sans"/>
                <a:ea typeface="DM Sans"/>
                <a:cs typeface="DM Sans"/>
                <a:sym typeface="DM Sans"/>
              </a:rPr>
              <a:t> utilizando la wildcard * </a:t>
            </a:r>
            <a:endParaRPr sz="135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12723ca53b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g312723ca53b_0_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3b263e74c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3b263e74c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12723ca53b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g312723ca53b_0_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12723ca53b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12723ca53b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Profe: </a:t>
            </a:r>
            <a:r>
              <a:rPr lang="es-419" sz="1350">
                <a:solidFill>
                  <a:schemeClr val="lt1"/>
                </a:solidFill>
                <a:highlight>
                  <a:srgbClr val="595959"/>
                </a:highlight>
                <a:latin typeface="DM Sans"/>
                <a:ea typeface="DM Sans"/>
                <a:cs typeface="DM Sans"/>
                <a:sym typeface="DM Sans"/>
              </a:rPr>
              <a:t>SELECT CustomerID, CustomerName, Address FROM Customers; </a:t>
            </a:r>
            <a:endParaRPr sz="1350">
              <a:solidFill>
                <a:schemeClr val="lt1"/>
              </a:solidFill>
              <a:highlight>
                <a:srgbClr val="595959"/>
              </a:highlight>
              <a:latin typeface="DM Sans"/>
              <a:ea typeface="DM Sans"/>
              <a:cs typeface="DM Sans"/>
              <a:sym typeface="DM Sans"/>
            </a:endParaRPr>
          </a:p>
          <a:p>
            <a:pPr indent="0" lvl="0" marL="0" rtl="0" algn="just">
              <a:lnSpc>
                <a:spcPct val="115000"/>
              </a:lnSpc>
              <a:spcBef>
                <a:spcPts val="0"/>
              </a:spcBef>
              <a:spcAft>
                <a:spcPts val="0"/>
              </a:spcAft>
              <a:buClr>
                <a:schemeClr val="dk1"/>
              </a:buClr>
              <a:buSzPts val="1350"/>
              <a:buFont typeface="Arial"/>
              <a:buNone/>
            </a:pPr>
            <a:r>
              <a:rPr lang="es-419" sz="1350">
                <a:solidFill>
                  <a:schemeClr val="dk1"/>
                </a:solidFill>
                <a:latin typeface="DM Sans"/>
                <a:ea typeface="DM Sans"/>
                <a:cs typeface="DM Sans"/>
                <a:sym typeface="DM Sans"/>
              </a:rPr>
              <a:t>👉 Para seleccionar un </a:t>
            </a:r>
            <a:r>
              <a:rPr i="1" lang="es-419" sz="1350">
                <a:solidFill>
                  <a:schemeClr val="dk1"/>
                </a:solidFill>
                <a:latin typeface="DM Sans"/>
                <a:ea typeface="DM Sans"/>
                <a:cs typeface="DM Sans"/>
                <a:sym typeface="DM Sans"/>
              </a:rPr>
              <a:t>subconjunto específico de columnas.</a:t>
            </a:r>
            <a:endParaRPr i="1"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Clr>
                <a:schemeClr val="dk1"/>
              </a:buClr>
              <a:buSzPts val="1350"/>
              <a:buFont typeface="Arial"/>
              <a:buNone/>
            </a:pPr>
            <a:r>
              <a:rPr lang="es-419" sz="1350">
                <a:solidFill>
                  <a:schemeClr val="lt1"/>
                </a:solidFill>
                <a:highlight>
                  <a:srgbClr val="595959"/>
                </a:highlight>
                <a:latin typeface="DM Sans"/>
                <a:ea typeface="DM Sans"/>
                <a:cs typeface="DM Sans"/>
                <a:sym typeface="DM Sans"/>
              </a:rPr>
              <a:t>SELECT * FROM Customers;</a:t>
            </a:r>
            <a:r>
              <a:rPr lang="es-419"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Clr>
                <a:schemeClr val="dk1"/>
              </a:buClr>
              <a:buSzPts val="1350"/>
              <a:buFont typeface="Arial"/>
              <a:buNone/>
            </a:pPr>
            <a:r>
              <a:rPr lang="es-419" sz="1350">
                <a:solidFill>
                  <a:schemeClr val="dk1"/>
                </a:solidFill>
                <a:latin typeface="DM Sans"/>
                <a:ea typeface="DM Sans"/>
                <a:cs typeface="DM Sans"/>
                <a:sym typeface="DM Sans"/>
              </a:rPr>
              <a:t>👉 O bien se pueden consultar </a:t>
            </a:r>
            <a:r>
              <a:rPr i="1" lang="es-419" sz="1350">
                <a:solidFill>
                  <a:schemeClr val="dk1"/>
                </a:solidFill>
                <a:latin typeface="DM Sans"/>
                <a:ea typeface="DM Sans"/>
                <a:cs typeface="DM Sans"/>
                <a:sym typeface="DM Sans"/>
              </a:rPr>
              <a:t>todas la columnas</a:t>
            </a:r>
            <a:r>
              <a:rPr lang="es-419" sz="1350">
                <a:solidFill>
                  <a:schemeClr val="dk1"/>
                </a:solidFill>
                <a:latin typeface="DM Sans"/>
                <a:ea typeface="DM Sans"/>
                <a:cs typeface="DM Sans"/>
                <a:sym typeface="DM Sans"/>
              </a:rPr>
              <a:t> utilizando la wildcard * </a:t>
            </a:r>
            <a:endParaRPr sz="135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12723ca53b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g312723ca53b_0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312723ca53b_0_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312723ca53b_0_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Profe: </a:t>
            </a:r>
            <a:r>
              <a:rPr lang="es-419" sz="1350">
                <a:solidFill>
                  <a:schemeClr val="lt1"/>
                </a:solidFill>
                <a:highlight>
                  <a:srgbClr val="595959"/>
                </a:highlight>
                <a:latin typeface="DM Sans"/>
                <a:ea typeface="DM Sans"/>
                <a:cs typeface="DM Sans"/>
                <a:sym typeface="DM Sans"/>
              </a:rPr>
              <a:t>SELECT CustomerID, CustomerName, Address FROM Customers; </a:t>
            </a:r>
            <a:endParaRPr sz="1350">
              <a:solidFill>
                <a:schemeClr val="lt1"/>
              </a:solidFill>
              <a:highlight>
                <a:srgbClr val="595959"/>
              </a:highlight>
              <a:latin typeface="DM Sans"/>
              <a:ea typeface="DM Sans"/>
              <a:cs typeface="DM Sans"/>
              <a:sym typeface="DM Sans"/>
            </a:endParaRPr>
          </a:p>
          <a:p>
            <a:pPr indent="0" lvl="0" marL="0" rtl="0" algn="just">
              <a:lnSpc>
                <a:spcPct val="115000"/>
              </a:lnSpc>
              <a:spcBef>
                <a:spcPts val="0"/>
              </a:spcBef>
              <a:spcAft>
                <a:spcPts val="0"/>
              </a:spcAft>
              <a:buClr>
                <a:schemeClr val="dk1"/>
              </a:buClr>
              <a:buSzPts val="1350"/>
              <a:buFont typeface="Arial"/>
              <a:buNone/>
            </a:pPr>
            <a:r>
              <a:rPr lang="es-419" sz="1350">
                <a:solidFill>
                  <a:schemeClr val="dk1"/>
                </a:solidFill>
                <a:latin typeface="DM Sans"/>
                <a:ea typeface="DM Sans"/>
                <a:cs typeface="DM Sans"/>
                <a:sym typeface="DM Sans"/>
              </a:rPr>
              <a:t>👉 Para seleccionar un </a:t>
            </a:r>
            <a:r>
              <a:rPr i="1" lang="es-419" sz="1350">
                <a:solidFill>
                  <a:schemeClr val="dk1"/>
                </a:solidFill>
                <a:latin typeface="DM Sans"/>
                <a:ea typeface="DM Sans"/>
                <a:cs typeface="DM Sans"/>
                <a:sym typeface="DM Sans"/>
              </a:rPr>
              <a:t>subconjunto específico de columnas.</a:t>
            </a:r>
            <a:endParaRPr i="1"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Clr>
                <a:schemeClr val="dk1"/>
              </a:buClr>
              <a:buSzPts val="1350"/>
              <a:buFont typeface="Arial"/>
              <a:buNone/>
            </a:pPr>
            <a:r>
              <a:rPr lang="es-419" sz="1350">
                <a:solidFill>
                  <a:schemeClr val="lt1"/>
                </a:solidFill>
                <a:highlight>
                  <a:srgbClr val="595959"/>
                </a:highlight>
                <a:latin typeface="DM Sans"/>
                <a:ea typeface="DM Sans"/>
                <a:cs typeface="DM Sans"/>
                <a:sym typeface="DM Sans"/>
              </a:rPr>
              <a:t>SELECT * FROM Customers;</a:t>
            </a:r>
            <a:r>
              <a:rPr lang="es-419"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Clr>
                <a:schemeClr val="dk1"/>
              </a:buClr>
              <a:buSzPts val="1350"/>
              <a:buFont typeface="Arial"/>
              <a:buNone/>
            </a:pPr>
            <a:r>
              <a:rPr lang="es-419" sz="1350">
                <a:solidFill>
                  <a:schemeClr val="dk1"/>
                </a:solidFill>
                <a:latin typeface="DM Sans"/>
                <a:ea typeface="DM Sans"/>
                <a:cs typeface="DM Sans"/>
                <a:sym typeface="DM Sans"/>
              </a:rPr>
              <a:t>👉 O bien se pueden consultar </a:t>
            </a:r>
            <a:r>
              <a:rPr i="1" lang="es-419" sz="1350">
                <a:solidFill>
                  <a:schemeClr val="dk1"/>
                </a:solidFill>
                <a:latin typeface="DM Sans"/>
                <a:ea typeface="DM Sans"/>
                <a:cs typeface="DM Sans"/>
                <a:sym typeface="DM Sans"/>
              </a:rPr>
              <a:t>todas la columnas</a:t>
            </a:r>
            <a:r>
              <a:rPr lang="es-419" sz="1350">
                <a:solidFill>
                  <a:schemeClr val="dk1"/>
                </a:solidFill>
                <a:latin typeface="DM Sans"/>
                <a:ea typeface="DM Sans"/>
                <a:cs typeface="DM Sans"/>
                <a:sym typeface="DM Sans"/>
              </a:rPr>
              <a:t> utilizando la wildcard * </a:t>
            </a:r>
            <a:endParaRPr sz="135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312723ca53b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g312723ca53b_0_2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312723ca53b_0_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312723ca53b_0_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Profe: </a:t>
            </a:r>
            <a:r>
              <a:rPr lang="es-419" sz="1350">
                <a:solidFill>
                  <a:schemeClr val="lt1"/>
                </a:solidFill>
                <a:highlight>
                  <a:srgbClr val="595959"/>
                </a:highlight>
                <a:latin typeface="DM Sans"/>
                <a:ea typeface="DM Sans"/>
                <a:cs typeface="DM Sans"/>
                <a:sym typeface="DM Sans"/>
              </a:rPr>
              <a:t>SELECT CustomerID, CustomerName, Address FROM Customers; </a:t>
            </a:r>
            <a:endParaRPr sz="1350">
              <a:solidFill>
                <a:schemeClr val="lt1"/>
              </a:solidFill>
              <a:highlight>
                <a:srgbClr val="595959"/>
              </a:highlight>
              <a:latin typeface="DM Sans"/>
              <a:ea typeface="DM Sans"/>
              <a:cs typeface="DM Sans"/>
              <a:sym typeface="DM Sans"/>
            </a:endParaRPr>
          </a:p>
          <a:p>
            <a:pPr indent="0" lvl="0" marL="0" rtl="0" algn="just">
              <a:lnSpc>
                <a:spcPct val="115000"/>
              </a:lnSpc>
              <a:spcBef>
                <a:spcPts val="0"/>
              </a:spcBef>
              <a:spcAft>
                <a:spcPts val="0"/>
              </a:spcAft>
              <a:buClr>
                <a:schemeClr val="dk1"/>
              </a:buClr>
              <a:buSzPts val="1350"/>
              <a:buFont typeface="Arial"/>
              <a:buNone/>
            </a:pPr>
            <a:r>
              <a:rPr lang="es-419" sz="1350">
                <a:solidFill>
                  <a:schemeClr val="dk1"/>
                </a:solidFill>
                <a:latin typeface="DM Sans"/>
                <a:ea typeface="DM Sans"/>
                <a:cs typeface="DM Sans"/>
                <a:sym typeface="DM Sans"/>
              </a:rPr>
              <a:t>👉 Para seleccionar un </a:t>
            </a:r>
            <a:r>
              <a:rPr i="1" lang="es-419" sz="1350">
                <a:solidFill>
                  <a:schemeClr val="dk1"/>
                </a:solidFill>
                <a:latin typeface="DM Sans"/>
                <a:ea typeface="DM Sans"/>
                <a:cs typeface="DM Sans"/>
                <a:sym typeface="DM Sans"/>
              </a:rPr>
              <a:t>subconjunto específico de columnas.</a:t>
            </a:r>
            <a:endParaRPr i="1"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Clr>
                <a:schemeClr val="dk1"/>
              </a:buClr>
              <a:buSzPts val="1350"/>
              <a:buFont typeface="Arial"/>
              <a:buNone/>
            </a:pPr>
            <a:r>
              <a:rPr lang="es-419" sz="1350">
                <a:solidFill>
                  <a:schemeClr val="lt1"/>
                </a:solidFill>
                <a:highlight>
                  <a:srgbClr val="595959"/>
                </a:highlight>
                <a:latin typeface="DM Sans"/>
                <a:ea typeface="DM Sans"/>
                <a:cs typeface="DM Sans"/>
                <a:sym typeface="DM Sans"/>
              </a:rPr>
              <a:t>SELECT * FROM Customers;</a:t>
            </a:r>
            <a:r>
              <a:rPr lang="es-419"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Clr>
                <a:schemeClr val="dk1"/>
              </a:buClr>
              <a:buSzPts val="1350"/>
              <a:buFont typeface="Arial"/>
              <a:buNone/>
            </a:pPr>
            <a:r>
              <a:rPr lang="es-419" sz="1350">
                <a:solidFill>
                  <a:schemeClr val="dk1"/>
                </a:solidFill>
                <a:latin typeface="DM Sans"/>
                <a:ea typeface="DM Sans"/>
                <a:cs typeface="DM Sans"/>
                <a:sym typeface="DM Sans"/>
              </a:rPr>
              <a:t>👉 O bien se pueden consultar </a:t>
            </a:r>
            <a:r>
              <a:rPr i="1" lang="es-419" sz="1350">
                <a:solidFill>
                  <a:schemeClr val="dk1"/>
                </a:solidFill>
                <a:latin typeface="DM Sans"/>
                <a:ea typeface="DM Sans"/>
                <a:cs typeface="DM Sans"/>
                <a:sym typeface="DM Sans"/>
              </a:rPr>
              <a:t>todas la columnas</a:t>
            </a:r>
            <a:r>
              <a:rPr lang="es-419" sz="1350">
                <a:solidFill>
                  <a:schemeClr val="dk1"/>
                </a:solidFill>
                <a:latin typeface="DM Sans"/>
                <a:ea typeface="DM Sans"/>
                <a:cs typeface="DM Sans"/>
                <a:sym typeface="DM Sans"/>
              </a:rPr>
              <a:t> utilizando la wildcard * </a:t>
            </a:r>
            <a:endParaRPr sz="135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312723ca53b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g312723ca53b_0_2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312723ca53b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312723ca53b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Profe: </a:t>
            </a:r>
            <a:r>
              <a:rPr lang="es-419" sz="1350">
                <a:solidFill>
                  <a:schemeClr val="lt1"/>
                </a:solidFill>
                <a:highlight>
                  <a:srgbClr val="595959"/>
                </a:highlight>
                <a:latin typeface="DM Sans"/>
                <a:ea typeface="DM Sans"/>
                <a:cs typeface="DM Sans"/>
                <a:sym typeface="DM Sans"/>
              </a:rPr>
              <a:t>SELECT CustomerID, CustomerName, Address FROM Customers; </a:t>
            </a:r>
            <a:endParaRPr sz="1350">
              <a:solidFill>
                <a:schemeClr val="lt1"/>
              </a:solidFill>
              <a:highlight>
                <a:srgbClr val="595959"/>
              </a:highlight>
              <a:latin typeface="DM Sans"/>
              <a:ea typeface="DM Sans"/>
              <a:cs typeface="DM Sans"/>
              <a:sym typeface="DM Sans"/>
            </a:endParaRPr>
          </a:p>
          <a:p>
            <a:pPr indent="0" lvl="0" marL="0" rtl="0" algn="just">
              <a:lnSpc>
                <a:spcPct val="115000"/>
              </a:lnSpc>
              <a:spcBef>
                <a:spcPts val="0"/>
              </a:spcBef>
              <a:spcAft>
                <a:spcPts val="0"/>
              </a:spcAft>
              <a:buClr>
                <a:schemeClr val="dk1"/>
              </a:buClr>
              <a:buSzPts val="1350"/>
              <a:buFont typeface="Arial"/>
              <a:buNone/>
            </a:pPr>
            <a:r>
              <a:rPr lang="es-419" sz="1350">
                <a:solidFill>
                  <a:schemeClr val="dk1"/>
                </a:solidFill>
                <a:latin typeface="DM Sans"/>
                <a:ea typeface="DM Sans"/>
                <a:cs typeface="DM Sans"/>
                <a:sym typeface="DM Sans"/>
              </a:rPr>
              <a:t>👉 Para seleccionar un </a:t>
            </a:r>
            <a:r>
              <a:rPr i="1" lang="es-419" sz="1350">
                <a:solidFill>
                  <a:schemeClr val="dk1"/>
                </a:solidFill>
                <a:latin typeface="DM Sans"/>
                <a:ea typeface="DM Sans"/>
                <a:cs typeface="DM Sans"/>
                <a:sym typeface="DM Sans"/>
              </a:rPr>
              <a:t>subconjunto específico de columnas.</a:t>
            </a:r>
            <a:endParaRPr i="1"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Clr>
                <a:schemeClr val="dk1"/>
              </a:buClr>
              <a:buSzPts val="1350"/>
              <a:buFont typeface="Arial"/>
              <a:buNone/>
            </a:pPr>
            <a:r>
              <a:rPr lang="es-419" sz="1350">
                <a:solidFill>
                  <a:schemeClr val="lt1"/>
                </a:solidFill>
                <a:highlight>
                  <a:srgbClr val="595959"/>
                </a:highlight>
                <a:latin typeface="DM Sans"/>
                <a:ea typeface="DM Sans"/>
                <a:cs typeface="DM Sans"/>
                <a:sym typeface="DM Sans"/>
              </a:rPr>
              <a:t>SELECT * FROM Customers;</a:t>
            </a:r>
            <a:r>
              <a:rPr lang="es-419"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Clr>
                <a:schemeClr val="dk1"/>
              </a:buClr>
              <a:buSzPts val="1350"/>
              <a:buFont typeface="Arial"/>
              <a:buNone/>
            </a:pPr>
            <a:r>
              <a:rPr lang="es-419" sz="1350">
                <a:solidFill>
                  <a:schemeClr val="dk1"/>
                </a:solidFill>
                <a:latin typeface="DM Sans"/>
                <a:ea typeface="DM Sans"/>
                <a:cs typeface="DM Sans"/>
                <a:sym typeface="DM Sans"/>
              </a:rPr>
              <a:t>👉 O bien se pueden consultar </a:t>
            </a:r>
            <a:r>
              <a:rPr i="1" lang="es-419" sz="1350">
                <a:solidFill>
                  <a:schemeClr val="dk1"/>
                </a:solidFill>
                <a:latin typeface="DM Sans"/>
                <a:ea typeface="DM Sans"/>
                <a:cs typeface="DM Sans"/>
                <a:sym typeface="DM Sans"/>
              </a:rPr>
              <a:t>todas la columnas</a:t>
            </a:r>
            <a:r>
              <a:rPr lang="es-419" sz="1350">
                <a:solidFill>
                  <a:schemeClr val="dk1"/>
                </a:solidFill>
                <a:latin typeface="DM Sans"/>
                <a:ea typeface="DM Sans"/>
                <a:cs typeface="DM Sans"/>
                <a:sym typeface="DM Sans"/>
              </a:rPr>
              <a:t> utilizando la wildcard * </a:t>
            </a:r>
            <a:endParaRPr sz="135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12723ca53b_0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312723ca53b_0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312723ca53b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g312723ca53b_0_3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312723ca53b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312723ca53b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312723ca53b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g312723ca53b_0_6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desafíos entregables. </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312723ca53b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8" name="Google Shape;538;g312723ca53b_0_6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419">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312723ca53b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g312723ca53b_0_3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419">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9" name="Google Shape;559;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4" name="Google Shape;564;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3b263e74cc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3b263e74c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2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9" name="Shape 9"/>
        <p:cNvGrpSpPr/>
        <p:nvPr/>
      </p:nvGrpSpPr>
      <p:grpSpPr>
        <a:xfrm>
          <a:off x="0" y="0"/>
          <a:ext cx="0" cy="0"/>
          <a:chOff x="0" y="0"/>
          <a:chExt cx="0" cy="0"/>
        </a:xfrm>
      </p:grpSpPr>
      <p:pic>
        <p:nvPicPr>
          <p:cNvPr id="10" name="Google Shape;10;p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 name="Shape 29"/>
        <p:cNvGrpSpPr/>
        <p:nvPr/>
      </p:nvGrpSpPr>
      <p:grpSpPr>
        <a:xfrm>
          <a:off x="0" y="0"/>
          <a:ext cx="0" cy="0"/>
          <a:chOff x="0" y="0"/>
          <a:chExt cx="0" cy="0"/>
        </a:xfrm>
      </p:grpSpPr>
      <p:sp>
        <p:nvSpPr>
          <p:cNvPr id="30" name="Google Shape;30;p1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1" name="Google Shape;31;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sp>
        <p:nvSpPr>
          <p:cNvPr id="33" name="Google Shape;33;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4" name="Google Shape;34;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5" name="Google Shape;35;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6" name="Shape 36"/>
        <p:cNvGrpSpPr/>
        <p:nvPr/>
      </p:nvGrpSpPr>
      <p:grpSpPr>
        <a:xfrm>
          <a:off x="0" y="0"/>
          <a:ext cx="0" cy="0"/>
          <a:chOff x="0" y="0"/>
          <a:chExt cx="0" cy="0"/>
        </a:xfrm>
      </p:grpSpPr>
      <p:sp>
        <p:nvSpPr>
          <p:cNvPr id="37" name="Google Shape;37;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8" name="Google Shape;38;p1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9" name="Google Shape;39;p1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0" name="Google Shape;40;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1" name="Shape 41"/>
        <p:cNvGrpSpPr/>
        <p:nvPr/>
      </p:nvGrpSpPr>
      <p:grpSpPr>
        <a:xfrm>
          <a:off x="0" y="0"/>
          <a:ext cx="0" cy="0"/>
          <a:chOff x="0" y="0"/>
          <a:chExt cx="0" cy="0"/>
        </a:xfrm>
      </p:grpSpPr>
      <p:sp>
        <p:nvSpPr>
          <p:cNvPr id="42" name="Google Shape;42;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3" name="Google Shape;43;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4" name="Shape 44"/>
        <p:cNvGrpSpPr/>
        <p:nvPr/>
      </p:nvGrpSpPr>
      <p:grpSpPr>
        <a:xfrm>
          <a:off x="0" y="0"/>
          <a:ext cx="0" cy="0"/>
          <a:chOff x="0" y="0"/>
          <a:chExt cx="0" cy="0"/>
        </a:xfrm>
      </p:grpSpPr>
      <p:sp>
        <p:nvSpPr>
          <p:cNvPr id="45" name="Google Shape;45;p1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6" name="Google Shape;46;p1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7" name="Google Shape;47;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8" name="Shape 48"/>
        <p:cNvGrpSpPr/>
        <p:nvPr/>
      </p:nvGrpSpPr>
      <p:grpSpPr>
        <a:xfrm>
          <a:off x="0" y="0"/>
          <a:ext cx="0" cy="0"/>
          <a:chOff x="0" y="0"/>
          <a:chExt cx="0" cy="0"/>
        </a:xfrm>
      </p:grpSpPr>
      <p:sp>
        <p:nvSpPr>
          <p:cNvPr id="49" name="Google Shape;49;p1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50" name="Google Shape;50;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1" name="Shape 51"/>
        <p:cNvGrpSpPr/>
        <p:nvPr/>
      </p:nvGrpSpPr>
      <p:grpSpPr>
        <a:xfrm>
          <a:off x="0" y="0"/>
          <a:ext cx="0" cy="0"/>
          <a:chOff x="0" y="0"/>
          <a:chExt cx="0" cy="0"/>
        </a:xfrm>
      </p:grpSpPr>
      <p:sp>
        <p:nvSpPr>
          <p:cNvPr id="52" name="Google Shape;52;p1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1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54" name="Google Shape;54;p17"/>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5" name="Google Shape;55;p17"/>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56" name="Google Shape;56;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7" name="Shape 57"/>
        <p:cNvGrpSpPr/>
        <p:nvPr/>
      </p:nvGrpSpPr>
      <p:grpSpPr>
        <a:xfrm>
          <a:off x="0" y="0"/>
          <a:ext cx="0" cy="0"/>
          <a:chOff x="0" y="0"/>
          <a:chExt cx="0" cy="0"/>
        </a:xfrm>
      </p:grpSpPr>
      <p:sp>
        <p:nvSpPr>
          <p:cNvPr id="58" name="Google Shape;58;p1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59" name="Google Shape;59;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sp>
        <p:nvSpPr>
          <p:cNvPr id="61" name="Google Shape;61;p1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62" name="Google Shape;62;p1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63" name="Google Shape;63;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 name="Shape 64"/>
        <p:cNvGrpSpPr/>
        <p:nvPr/>
      </p:nvGrpSpPr>
      <p:grpSpPr>
        <a:xfrm>
          <a:off x="0" y="0"/>
          <a:ext cx="0" cy="0"/>
          <a:chOff x="0" y="0"/>
          <a:chExt cx="0" cy="0"/>
        </a:xfrm>
      </p:grpSpPr>
      <p:sp>
        <p:nvSpPr>
          <p:cNvPr id="65" name="Google Shape;65;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id="12" name="Google Shape;12;p3"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66" name="Shape 66"/>
        <p:cNvGrpSpPr/>
        <p:nvPr/>
      </p:nvGrpSpPr>
      <p:grpSpPr>
        <a:xfrm>
          <a:off x="0" y="0"/>
          <a:ext cx="0" cy="0"/>
          <a:chOff x="0" y="0"/>
          <a:chExt cx="0" cy="0"/>
        </a:xfrm>
      </p:grpSpPr>
      <p:pic>
        <p:nvPicPr>
          <p:cNvPr id="67" name="Google Shape;67;p2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2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 name="Google Shape;70;p2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2">
    <p:bg>
      <p:bgPr>
        <a:blipFill>
          <a:blip r:embed="rId2">
            <a:alphaModFix/>
          </a:blip>
          <a:stretch>
            <a:fillRect/>
          </a:stretch>
        </a:blipFill>
      </p:bgPr>
    </p:bg>
    <p:spTree>
      <p:nvGrpSpPr>
        <p:cNvPr id="71" name="Shape 71"/>
        <p:cNvGrpSpPr/>
        <p:nvPr/>
      </p:nvGrpSpPr>
      <p:grpSpPr>
        <a:xfrm>
          <a:off x="0" y="0"/>
          <a:ext cx="0" cy="0"/>
          <a:chOff x="0" y="0"/>
          <a:chExt cx="0" cy="0"/>
        </a:xfrm>
      </p:grpSpPr>
      <p:pic>
        <p:nvPicPr>
          <p:cNvPr id="72" name="Google Shape;72;p23"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3">
    <p:bg>
      <p:bgPr>
        <a:blipFill>
          <a:blip r:embed="rId2">
            <a:alphaModFix/>
          </a:blip>
          <a:stretch>
            <a:fillRect/>
          </a:stretch>
        </a:blipFill>
      </p:bgPr>
    </p:bg>
    <p:spTree>
      <p:nvGrpSpPr>
        <p:cNvPr id="73" name="Shape 73"/>
        <p:cNvGrpSpPr/>
        <p:nvPr/>
      </p:nvGrpSpPr>
      <p:grpSpPr>
        <a:xfrm>
          <a:off x="0" y="0"/>
          <a:ext cx="0" cy="0"/>
          <a:chOff x="0" y="0"/>
          <a:chExt cx="0" cy="0"/>
        </a:xfrm>
      </p:grpSpPr>
      <p:pic>
        <p:nvPicPr>
          <p:cNvPr id="74" name="Google Shape;74;p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75" name="Google Shape;75;p24"/>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76" name="Shape 76"/>
        <p:cNvGrpSpPr/>
        <p:nvPr/>
      </p:nvGrpSpPr>
      <p:grpSpPr>
        <a:xfrm>
          <a:off x="0" y="0"/>
          <a:ext cx="0" cy="0"/>
          <a:chOff x="0" y="0"/>
          <a:chExt cx="0" cy="0"/>
        </a:xfrm>
      </p:grpSpPr>
      <p:pic>
        <p:nvPicPr>
          <p:cNvPr id="77" name="Google Shape;77;p2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78" name="Shape 78"/>
        <p:cNvGrpSpPr/>
        <p:nvPr/>
      </p:nvGrpSpPr>
      <p:grpSpPr>
        <a:xfrm>
          <a:off x="0" y="0"/>
          <a:ext cx="0" cy="0"/>
          <a:chOff x="0" y="0"/>
          <a:chExt cx="0" cy="0"/>
        </a:xfrm>
      </p:grpSpPr>
      <p:pic>
        <p:nvPicPr>
          <p:cNvPr id="79" name="Google Shape;79;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6">
  <p:cSld name="SECTION_HEADER_1_1_1_1_1_1_1_1_1_8">
    <p:bg>
      <p:bgPr>
        <a:blipFill>
          <a:blip r:embed="rId2">
            <a:alphaModFix/>
          </a:blip>
          <a:stretch>
            <a:fillRect/>
          </a:stretch>
        </a:blipFill>
      </p:bgPr>
    </p:bg>
    <p:spTree>
      <p:nvGrpSpPr>
        <p:cNvPr id="80" name="Shape 80"/>
        <p:cNvGrpSpPr/>
        <p:nvPr/>
      </p:nvGrpSpPr>
      <p:grpSpPr>
        <a:xfrm>
          <a:off x="0" y="0"/>
          <a:ext cx="0" cy="0"/>
          <a:chOff x="0" y="0"/>
          <a:chExt cx="0" cy="0"/>
        </a:xfrm>
      </p:grpSpPr>
      <p:pic>
        <p:nvPicPr>
          <p:cNvPr id="81" name="Google Shape;81;p2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9">
    <p:bg>
      <p:bgPr>
        <a:blipFill>
          <a:blip r:embed="rId2">
            <a:alphaModFix/>
          </a:blip>
          <a:stretch>
            <a:fillRect/>
          </a:stretch>
        </a:blipFill>
      </p:bgPr>
    </p:bg>
    <p:spTree>
      <p:nvGrpSpPr>
        <p:cNvPr id="82" name="Shape 82"/>
        <p:cNvGrpSpPr/>
        <p:nvPr/>
      </p:nvGrpSpPr>
      <p:grpSpPr>
        <a:xfrm>
          <a:off x="0" y="0"/>
          <a:ext cx="0" cy="0"/>
          <a:chOff x="0" y="0"/>
          <a:chExt cx="0" cy="0"/>
        </a:xfrm>
      </p:grpSpPr>
      <p:pic>
        <p:nvPicPr>
          <p:cNvPr id="83" name="Google Shape;83;p2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88" name="Shape 88"/>
        <p:cNvGrpSpPr/>
        <p:nvPr/>
      </p:nvGrpSpPr>
      <p:grpSpPr>
        <a:xfrm>
          <a:off x="0" y="0"/>
          <a:ext cx="0" cy="0"/>
          <a:chOff x="0" y="0"/>
          <a:chExt cx="0" cy="0"/>
        </a:xfrm>
      </p:grpSpPr>
      <p:sp>
        <p:nvSpPr>
          <p:cNvPr id="89" name="Google Shape;89;p3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0" name="Google Shape;90;p3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91" name="Google Shape;91;p3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92" name="Shape 92"/>
        <p:cNvGrpSpPr/>
        <p:nvPr/>
      </p:nvGrpSpPr>
      <p:grpSpPr>
        <a:xfrm>
          <a:off x="0" y="0"/>
          <a:ext cx="0" cy="0"/>
          <a:chOff x="0" y="0"/>
          <a:chExt cx="0" cy="0"/>
        </a:xfrm>
      </p:grpSpPr>
      <p:pic>
        <p:nvPicPr>
          <p:cNvPr id="93" name="Google Shape;93;p31"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13" name="Shape 13"/>
        <p:cNvGrpSpPr/>
        <p:nvPr/>
      </p:nvGrpSpPr>
      <p:grpSpPr>
        <a:xfrm>
          <a:off x="0" y="0"/>
          <a:ext cx="0" cy="0"/>
          <a:chOff x="0" y="0"/>
          <a:chExt cx="0" cy="0"/>
        </a:xfrm>
      </p:grpSpPr>
      <p:pic>
        <p:nvPicPr>
          <p:cNvPr id="14" name="Google Shape;14;p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94" name="Shape 94"/>
        <p:cNvGrpSpPr/>
        <p:nvPr/>
      </p:nvGrpSpPr>
      <p:grpSpPr>
        <a:xfrm>
          <a:off x="0" y="0"/>
          <a:ext cx="0" cy="0"/>
          <a:chOff x="0" y="0"/>
          <a:chExt cx="0" cy="0"/>
        </a:xfrm>
      </p:grpSpPr>
      <p:pic>
        <p:nvPicPr>
          <p:cNvPr id="95" name="Google Shape;95;p3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96" name="Google Shape;96;p32"/>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97" name="Shape 97"/>
        <p:cNvGrpSpPr/>
        <p:nvPr/>
      </p:nvGrpSpPr>
      <p:grpSpPr>
        <a:xfrm>
          <a:off x="0" y="0"/>
          <a:ext cx="0" cy="0"/>
          <a:chOff x="0" y="0"/>
          <a:chExt cx="0" cy="0"/>
        </a:xfrm>
      </p:grpSpPr>
      <p:pic>
        <p:nvPicPr>
          <p:cNvPr id="98" name="Google Shape;98;p3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99" name="Shape 99"/>
        <p:cNvGrpSpPr/>
        <p:nvPr/>
      </p:nvGrpSpPr>
      <p:grpSpPr>
        <a:xfrm>
          <a:off x="0" y="0"/>
          <a:ext cx="0" cy="0"/>
          <a:chOff x="0" y="0"/>
          <a:chExt cx="0" cy="0"/>
        </a:xfrm>
      </p:grpSpPr>
      <p:pic>
        <p:nvPicPr>
          <p:cNvPr id="100" name="Google Shape;100;p3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35"/>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3" name="Google Shape;103;p3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04" name="Shape 104"/>
        <p:cNvGrpSpPr/>
        <p:nvPr/>
      </p:nvGrpSpPr>
      <p:grpSpPr>
        <a:xfrm>
          <a:off x="0" y="0"/>
          <a:ext cx="0" cy="0"/>
          <a:chOff x="0" y="0"/>
          <a:chExt cx="0" cy="0"/>
        </a:xfrm>
      </p:grpSpPr>
      <p:pic>
        <p:nvPicPr>
          <p:cNvPr id="105" name="Google Shape;105;p36"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06" name="Shape 106"/>
        <p:cNvGrpSpPr/>
        <p:nvPr/>
      </p:nvGrpSpPr>
      <p:grpSpPr>
        <a:xfrm>
          <a:off x="0" y="0"/>
          <a:ext cx="0" cy="0"/>
          <a:chOff x="0" y="0"/>
          <a:chExt cx="0" cy="0"/>
        </a:xfrm>
      </p:grpSpPr>
      <p:pic>
        <p:nvPicPr>
          <p:cNvPr id="107" name="Google Shape;107;p3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08" name="Shape 108"/>
        <p:cNvGrpSpPr/>
        <p:nvPr/>
      </p:nvGrpSpPr>
      <p:grpSpPr>
        <a:xfrm>
          <a:off x="0" y="0"/>
          <a:ext cx="0" cy="0"/>
          <a:chOff x="0" y="0"/>
          <a:chExt cx="0" cy="0"/>
        </a:xfrm>
      </p:grpSpPr>
      <p:pic>
        <p:nvPicPr>
          <p:cNvPr id="109" name="Google Shape;109;p3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110" name="Shape 110"/>
        <p:cNvGrpSpPr/>
        <p:nvPr/>
      </p:nvGrpSpPr>
      <p:grpSpPr>
        <a:xfrm>
          <a:off x="0" y="0"/>
          <a:ext cx="0" cy="0"/>
          <a:chOff x="0" y="0"/>
          <a:chExt cx="0" cy="0"/>
        </a:xfrm>
      </p:grpSpPr>
      <p:pic>
        <p:nvPicPr>
          <p:cNvPr id="111" name="Google Shape;111;p3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5" name="Shape 15"/>
        <p:cNvGrpSpPr/>
        <p:nvPr/>
      </p:nvGrpSpPr>
      <p:grpSpPr>
        <a:xfrm>
          <a:off x="0" y="0"/>
          <a:ext cx="0" cy="0"/>
          <a:chOff x="0" y="0"/>
          <a:chExt cx="0" cy="0"/>
        </a:xfrm>
      </p:grpSpPr>
      <p:pic>
        <p:nvPicPr>
          <p:cNvPr id="16" name="Google Shape;16;p5"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7" name="Shape 17"/>
        <p:cNvGrpSpPr/>
        <p:nvPr/>
      </p:nvGrpSpPr>
      <p:grpSpPr>
        <a:xfrm>
          <a:off x="0" y="0"/>
          <a:ext cx="0" cy="0"/>
          <a:chOff x="0" y="0"/>
          <a:chExt cx="0" cy="0"/>
        </a:xfrm>
      </p:grpSpPr>
      <p:pic>
        <p:nvPicPr>
          <p:cNvPr id="18" name="Google Shape;18;p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19" name="Shape 19"/>
        <p:cNvGrpSpPr/>
        <p:nvPr/>
      </p:nvGrpSpPr>
      <p:grpSpPr>
        <a:xfrm>
          <a:off x="0" y="0"/>
          <a:ext cx="0" cy="0"/>
          <a:chOff x="0" y="0"/>
          <a:chExt cx="0" cy="0"/>
        </a:xfrm>
      </p:grpSpPr>
      <p:pic>
        <p:nvPicPr>
          <p:cNvPr id="20" name="Google Shape;20;p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1" name="Shape 21"/>
        <p:cNvGrpSpPr/>
        <p:nvPr/>
      </p:nvGrpSpPr>
      <p:grpSpPr>
        <a:xfrm>
          <a:off x="0" y="0"/>
          <a:ext cx="0" cy="0"/>
          <a:chOff x="0" y="0"/>
          <a:chExt cx="0" cy="0"/>
        </a:xfrm>
      </p:grpSpPr>
      <p:pic>
        <p:nvPicPr>
          <p:cNvPr id="22" name="Google Shape;22;p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23" name="Shape 23"/>
        <p:cNvGrpSpPr/>
        <p:nvPr/>
      </p:nvGrpSpPr>
      <p:grpSpPr>
        <a:xfrm>
          <a:off x="0" y="0"/>
          <a:ext cx="0" cy="0"/>
          <a:chOff x="0" y="0"/>
          <a:chExt cx="0" cy="0"/>
        </a:xfrm>
      </p:grpSpPr>
      <p:pic>
        <p:nvPicPr>
          <p:cNvPr id="24" name="Google Shape;24;p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 name="Shape 25"/>
        <p:cNvGrpSpPr/>
        <p:nvPr/>
      </p:nvGrpSpPr>
      <p:grpSpPr>
        <a:xfrm>
          <a:off x="0" y="0"/>
          <a:ext cx="0" cy="0"/>
          <a:chOff x="0" y="0"/>
          <a:chExt cx="0" cy="0"/>
        </a:xfrm>
      </p:grpSpPr>
      <p:sp>
        <p:nvSpPr>
          <p:cNvPr id="26" name="Google Shape;26;p1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7" name="Google Shape;27;p1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8" name="Google Shape;28;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 Id="rId11" Type="http://schemas.openxmlformats.org/officeDocument/2006/relationships/theme" Target="../theme/theme3.xml"/><Relationship Id="rId10"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4" name="Shape 84"/>
        <p:cNvGrpSpPr/>
        <p:nvPr/>
      </p:nvGrpSpPr>
      <p:grpSpPr>
        <a:xfrm>
          <a:off x="0" y="0"/>
          <a:ext cx="0" cy="0"/>
          <a:chOff x="0" y="0"/>
          <a:chExt cx="0" cy="0"/>
        </a:xfrm>
      </p:grpSpPr>
      <p:sp>
        <p:nvSpPr>
          <p:cNvPr id="85" name="Google Shape;85;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86" name="Google Shape;86;p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7" name="Google Shape;87;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4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 Id="rId3"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52.png"/><Relationship Id="rId4" Type="http://schemas.openxmlformats.org/officeDocument/2006/relationships/image" Target="../media/image58.png"/><Relationship Id="rId5" Type="http://schemas.openxmlformats.org/officeDocument/2006/relationships/image" Target="../media/image53.png"/><Relationship Id="rId6" Type="http://schemas.openxmlformats.org/officeDocument/2006/relationships/image" Target="../media/image4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41.png"/><Relationship Id="rId4" Type="http://schemas.openxmlformats.org/officeDocument/2006/relationships/image" Target="../media/image45.png"/><Relationship Id="rId5"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51.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55.png"/><Relationship Id="rId7"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47.png"/><Relationship Id="rId4" Type="http://schemas.openxmlformats.org/officeDocument/2006/relationships/image" Target="../media/image49.png"/><Relationship Id="rId5" Type="http://schemas.openxmlformats.org/officeDocument/2006/relationships/image" Target="../media/image6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57.png"/><Relationship Id="rId4" Type="http://schemas.openxmlformats.org/officeDocument/2006/relationships/image" Target="../media/image56.png"/><Relationship Id="rId5" Type="http://schemas.openxmlformats.org/officeDocument/2006/relationships/image" Target="../media/image5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5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64.png"/><Relationship Id="rId4" Type="http://schemas.openxmlformats.org/officeDocument/2006/relationships/image" Target="../media/image61.png"/><Relationship Id="rId5" Type="http://schemas.openxmlformats.org/officeDocument/2006/relationships/image" Target="../media/image6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71.png"/><Relationship Id="rId4" Type="http://schemas.openxmlformats.org/officeDocument/2006/relationships/image" Target="../media/image63.png"/><Relationship Id="rId5" Type="http://schemas.openxmlformats.org/officeDocument/2006/relationships/image" Target="../media/image6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7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78.png"/><Relationship Id="rId4" Type="http://schemas.openxmlformats.org/officeDocument/2006/relationships/image" Target="../media/image3.png"/><Relationship Id="rId5" Type="http://schemas.openxmlformats.org/officeDocument/2006/relationships/hyperlink" Target="http://raw.githubusercontent.com/BindiChen/machine-learning/master/data-analysis/027-pandas-convert-json/data/simple.json"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hyperlink" Target="https://www.w3schools.com/sql/trysql.asp?filename=trysql_op_in" TargetMode="External"/><Relationship Id="rId4" Type="http://schemas.openxmlformats.org/officeDocument/2006/relationships/image" Target="../media/image7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1.xml"/><Relationship Id="rId3"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6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 Id="rId3" Type="http://schemas.openxmlformats.org/officeDocument/2006/relationships/image" Target="../media/image6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70.png"/><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7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70.png"/><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3.xml"/><Relationship Id="rId3"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70.png"/><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5.xml"/><Relationship Id="rId3" Type="http://schemas.openxmlformats.org/officeDocument/2006/relationships/image" Target="../media/image3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70.png"/><Relationship Id="rId4" Type="http://schemas.openxmlformats.org/officeDocument/2006/relationships/image" Target="../media/image7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7.xml"/><Relationship Id="rId3" Type="http://schemas.openxmlformats.org/officeDocument/2006/relationships/image" Target="../media/image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 Id="rId3" Type="http://schemas.openxmlformats.org/officeDocument/2006/relationships/image" Target="../media/image7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78.png"/><Relationship Id="rId4" Type="http://schemas.openxmlformats.org/officeDocument/2006/relationships/image" Target="../media/image3.png"/><Relationship Id="rId5" Type="http://schemas.openxmlformats.org/officeDocument/2006/relationships/hyperlink" Target="https://www.w3schools.com/sql/trysql.asp?filename=trysql_op_in" TargetMode="External"/><Relationship Id="rId6" Type="http://schemas.openxmlformats.org/officeDocument/2006/relationships/image" Target="../media/image7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3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77.png"/><Relationship Id="rId4" Type="http://schemas.openxmlformats.org/officeDocument/2006/relationships/hyperlink" Target="https://docs.google.com/presentation/d/1owzqNvIWZu6ptAra8NF4tz_R-a8z3oXc8PZkJBqS66Y/edit#slide=id.g22cd0bfc662_0_0"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 Id="rId3" Type="http://schemas.openxmlformats.org/officeDocument/2006/relationships/image" Target="../media/image8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1.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8.png"/><Relationship Id="rId4" Type="http://schemas.openxmlformats.org/officeDocument/2006/relationships/hyperlink" Target="https://link.springer.com/chapter/10.1007/978-3-319-21569-3_3"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8.png"/><Relationship Id="rId4" Type="http://schemas.openxmlformats.org/officeDocument/2006/relationships/hyperlink" Target="https://link.springer.com/chapter/10.1007/978-3-319-21569-3_3"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40"/>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419" sz="4000">
                <a:solidFill>
                  <a:srgbClr val="EAFF6A"/>
                </a:solidFill>
                <a:latin typeface="DM Sans"/>
                <a:ea typeface="DM Sans"/>
                <a:cs typeface="DM Sans"/>
                <a:sym typeface="DM Sans"/>
              </a:rPr>
              <a:t>SQL y Adquisición de Datos</a:t>
            </a:r>
            <a:endParaRPr b="1" i="0" sz="4000" u="none" cap="none" strike="noStrike">
              <a:solidFill>
                <a:srgbClr val="EAFF6A"/>
              </a:solidFill>
              <a:latin typeface="DM Sans"/>
              <a:ea typeface="DM Sans"/>
              <a:cs typeface="DM Sans"/>
              <a:sym typeface="DM Sans"/>
            </a:endParaRPr>
          </a:p>
        </p:txBody>
      </p:sp>
      <p:sp>
        <p:nvSpPr>
          <p:cNvPr id="117" name="Google Shape;117;p40"/>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lang="es-419" sz="1800">
                <a:solidFill>
                  <a:schemeClr val="lt1"/>
                </a:solidFill>
                <a:latin typeface="DM Sans"/>
                <a:ea typeface="DM Sans"/>
                <a:cs typeface="DM Sans"/>
                <a:sym typeface="DM Sans"/>
              </a:rPr>
              <a:t>Unidad 2</a:t>
            </a:r>
            <a:r>
              <a:rPr b="1" i="0" lang="es-419" sz="1800" u="none" cap="none" strike="noStrike">
                <a:solidFill>
                  <a:schemeClr val="lt1"/>
                </a:solidFill>
                <a:latin typeface="DM Sans"/>
                <a:ea typeface="DM Sans"/>
                <a:cs typeface="DM Sans"/>
                <a:sym typeface="DM Sans"/>
              </a:rPr>
              <a:t>.</a:t>
            </a:r>
            <a:r>
              <a:rPr b="0" i="0" lang="es-419" sz="1800" u="none" cap="none" strike="noStrike">
                <a:solidFill>
                  <a:schemeClr val="lt1"/>
                </a:solidFill>
                <a:latin typeface="DM Sans"/>
                <a:ea typeface="DM Sans"/>
                <a:cs typeface="DM Sans"/>
                <a:sym typeface="DM Sans"/>
              </a:rPr>
              <a:t> Machine Learning </a:t>
            </a:r>
            <a:r>
              <a:rPr lang="es-419" sz="1800">
                <a:solidFill>
                  <a:schemeClr val="lt1"/>
                </a:solidFill>
                <a:latin typeface="DM Sans"/>
                <a:ea typeface="DM Sans"/>
                <a:cs typeface="DM Sans"/>
                <a:sym typeface="DM Sans"/>
              </a:rPr>
              <a:t>para la Ciencia de Datos</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49"/>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lt1"/>
                </a:solidFill>
                <a:latin typeface="DM Sans"/>
                <a:ea typeface="DM Sans"/>
                <a:cs typeface="DM Sans"/>
                <a:sym typeface="DM Sans"/>
              </a:rPr>
              <a:t>Lectura de fuentes de </a:t>
            </a:r>
            <a:r>
              <a:rPr b="1" i="0" lang="es-419" sz="4000" u="none" cap="none" strike="noStrike">
                <a:solidFill>
                  <a:srgbClr val="EAFF6A"/>
                </a:solidFill>
                <a:latin typeface="DM Sans"/>
                <a:ea typeface="DM Sans"/>
                <a:cs typeface="DM Sans"/>
                <a:sym typeface="DM Sans"/>
              </a:rPr>
              <a:t>datos con Pandas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50"/>
          <p:cNvSpPr txBox="1"/>
          <p:nvPr/>
        </p:nvSpPr>
        <p:spPr>
          <a:xfrm>
            <a:off x="501450" y="4683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Lectura de datos</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con Pandas</a:t>
            </a:r>
            <a:endParaRPr b="1" i="0" sz="4000" u="none" cap="none" strike="noStrike">
              <a:solidFill>
                <a:schemeClr val="dk1"/>
              </a:solidFill>
              <a:latin typeface="DM Sans"/>
              <a:ea typeface="DM Sans"/>
              <a:cs typeface="DM Sans"/>
              <a:sym typeface="DM Sans"/>
            </a:endParaRPr>
          </a:p>
        </p:txBody>
      </p:sp>
      <p:sp>
        <p:nvSpPr>
          <p:cNvPr id="191" name="Google Shape;191;p50"/>
          <p:cNvSpPr txBox="1"/>
          <p:nvPr/>
        </p:nvSpPr>
        <p:spPr>
          <a:xfrm>
            <a:off x="632900" y="1723050"/>
            <a:ext cx="4636800" cy="2782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Recordemos algunas de las características de pandas:</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DM Sans"/>
              <a:buChar char="✔"/>
            </a:pPr>
            <a:r>
              <a:rPr b="0" i="0" lang="es-419" sz="1350" u="none" cap="none" strike="noStrike">
                <a:solidFill>
                  <a:srgbClr val="000000"/>
                </a:solidFill>
                <a:latin typeface="DM Sans"/>
                <a:ea typeface="DM Sans"/>
                <a:cs typeface="DM Sans"/>
                <a:sym typeface="DM Sans"/>
              </a:rPr>
              <a:t>Nos permite lidiar con archivos con codificaciones raras (parámetro encoding)</a:t>
            </a:r>
            <a:endParaRPr b="0" i="0"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DM Sans"/>
              <a:buChar char="✔"/>
            </a:pPr>
            <a:r>
              <a:rPr b="0" i="0" lang="es-419" sz="1350" u="none" cap="none" strike="noStrike">
                <a:solidFill>
                  <a:srgbClr val="000000"/>
                </a:solidFill>
                <a:latin typeface="DM Sans"/>
                <a:ea typeface="DM Sans"/>
                <a:cs typeface="DM Sans"/>
                <a:sym typeface="DM Sans"/>
              </a:rPr>
              <a:t>Nos permite manipular encabezados y columnas de archivos </a:t>
            </a:r>
            <a:endParaRPr b="0" i="0"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DM Sans"/>
              <a:buChar char="✔"/>
            </a:pPr>
            <a:r>
              <a:rPr b="0" i="0" lang="es-419" sz="1350" u="none" cap="none" strike="noStrike">
                <a:solidFill>
                  <a:srgbClr val="000000"/>
                </a:solidFill>
                <a:latin typeface="DM Sans"/>
                <a:ea typeface="DM Sans"/>
                <a:cs typeface="DM Sans"/>
                <a:sym typeface="DM Sans"/>
              </a:rPr>
              <a:t>Permite manipulación y estructuración de datos en formato fecha</a:t>
            </a:r>
            <a:endParaRPr b="0" i="0"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DM Sans"/>
              <a:buChar char="✔"/>
            </a:pPr>
            <a:r>
              <a:rPr b="0" i="0" lang="es-419" sz="1350" u="none" cap="none" strike="noStrike">
                <a:solidFill>
                  <a:srgbClr val="000000"/>
                </a:solidFill>
                <a:latin typeface="DM Sans"/>
                <a:ea typeface="DM Sans"/>
                <a:cs typeface="DM Sans"/>
                <a:sym typeface="DM Sans"/>
              </a:rPr>
              <a:t>Definir tipos de datos a priori en la lectura</a:t>
            </a:r>
            <a:endParaRPr b="0" i="0"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DM Sans"/>
              <a:buChar char="✔"/>
            </a:pPr>
            <a:r>
              <a:rPr b="0" i="0" lang="es-419" sz="1350" u="none" cap="none" strike="noStrike">
                <a:solidFill>
                  <a:srgbClr val="000000"/>
                </a:solidFill>
                <a:latin typeface="DM Sans"/>
                <a:ea typeface="DM Sans"/>
                <a:cs typeface="DM Sans"/>
                <a:sym typeface="DM Sans"/>
              </a:rPr>
              <a:t>Identificar instancias inválidas</a:t>
            </a:r>
            <a:endParaRPr b="0" i="0"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DM Sans"/>
              <a:buChar char="✔"/>
            </a:pPr>
            <a:r>
              <a:rPr b="0" i="0" lang="es-419" sz="1350" u="none" cap="none" strike="noStrike">
                <a:solidFill>
                  <a:srgbClr val="000000"/>
                </a:solidFill>
                <a:latin typeface="DM Sans"/>
                <a:ea typeface="DM Sans"/>
                <a:cs typeface="DM Sans"/>
                <a:sym typeface="DM Sans"/>
              </a:rPr>
              <a:t>Concatenar y manipular archivos</a:t>
            </a:r>
            <a:endParaRPr b="0" i="0" sz="1350" u="none" cap="none" strike="noStrike">
              <a:solidFill>
                <a:srgbClr val="000000"/>
              </a:solidFill>
              <a:latin typeface="DM Sans"/>
              <a:ea typeface="DM Sans"/>
              <a:cs typeface="DM Sans"/>
              <a:sym typeface="DM Sans"/>
            </a:endParaRPr>
          </a:p>
        </p:txBody>
      </p:sp>
      <p:pic>
        <p:nvPicPr>
          <p:cNvPr id="192" name="Google Shape;192;p50"/>
          <p:cNvPicPr preferRelativeResize="0"/>
          <p:nvPr/>
        </p:nvPicPr>
        <p:blipFill rotWithShape="1">
          <a:blip r:embed="rId3">
            <a:alphaModFix/>
          </a:blip>
          <a:srcRect b="0" l="0" r="0" t="0"/>
          <a:stretch/>
        </p:blipFill>
        <p:spPr>
          <a:xfrm>
            <a:off x="5546313" y="2304525"/>
            <a:ext cx="2819400" cy="1619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51"/>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198" name="Google Shape;198;p51"/>
          <p:cNvSpPr txBox="1"/>
          <p:nvPr/>
        </p:nvSpPr>
        <p:spPr>
          <a:xfrm>
            <a:off x="473350" y="1626100"/>
            <a:ext cx="7169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rPr lang="es-419" sz="2500">
                <a:solidFill>
                  <a:srgbClr val="B7B7B7"/>
                </a:solidFill>
                <a:latin typeface="DM Sans"/>
                <a:ea typeface="DM Sans"/>
                <a:cs typeface="DM Sans"/>
                <a:sym typeface="DM Sans"/>
              </a:rPr>
              <a:t>Veremos cómo leer un archivo CSV y explorar los primeros registros.</a:t>
            </a:r>
            <a:endParaRPr b="1" sz="2500">
              <a:solidFill>
                <a:srgbClr val="B7B7B7"/>
              </a:solidFill>
              <a:latin typeface="Helvetica Neue"/>
              <a:ea typeface="Helvetica Neue"/>
              <a:cs typeface="Helvetica Neue"/>
              <a:sym typeface="Helvetica Neue"/>
            </a:endParaRPr>
          </a:p>
          <a:p>
            <a:pPr indent="0" lvl="0" marL="0" rtl="0" algn="l">
              <a:spcBef>
                <a:spcPts val="0"/>
              </a:spcBef>
              <a:spcAft>
                <a:spcPts val="0"/>
              </a:spcAft>
              <a:buNone/>
            </a:pPr>
            <a:r>
              <a:t/>
            </a:r>
            <a:endParaRPr b="1" sz="2500">
              <a:solidFill>
                <a:srgbClr val="B7B7B7"/>
              </a:solidFill>
              <a:latin typeface="Helvetica Neue"/>
              <a:ea typeface="Helvetica Neue"/>
              <a:cs typeface="Helvetica Neue"/>
              <a:sym typeface="Helvetica Neue"/>
            </a:endParaRPr>
          </a:p>
        </p:txBody>
      </p:sp>
      <p:grpSp>
        <p:nvGrpSpPr>
          <p:cNvPr id="199" name="Google Shape;199;p51"/>
          <p:cNvGrpSpPr/>
          <p:nvPr/>
        </p:nvGrpSpPr>
        <p:grpSpPr>
          <a:xfrm>
            <a:off x="473351" y="619523"/>
            <a:ext cx="738900" cy="738900"/>
            <a:chOff x="473351" y="619523"/>
            <a:chExt cx="738900" cy="738900"/>
          </a:xfrm>
        </p:grpSpPr>
        <p:sp>
          <p:nvSpPr>
            <p:cNvPr id="200" name="Google Shape;200;p51"/>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1" name="Google Shape;201;p51"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202" name="Google Shape;202;p51"/>
          <p:cNvSpPr txBox="1"/>
          <p:nvPr/>
        </p:nvSpPr>
        <p:spPr>
          <a:xfrm>
            <a:off x="473350" y="398055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000">
                <a:solidFill>
                  <a:srgbClr val="83AEFB"/>
                </a:solidFill>
                <a:latin typeface="DM Sans"/>
                <a:ea typeface="DM Sans"/>
                <a:cs typeface="DM Sans"/>
                <a:sym typeface="DM Sans"/>
              </a:rPr>
              <a:t>Duración: </a:t>
            </a:r>
            <a:r>
              <a:rPr b="1" lang="es-419" sz="2000">
                <a:solidFill>
                  <a:srgbClr val="83AEFB"/>
                </a:solidFill>
                <a:latin typeface="DM Sans"/>
                <a:ea typeface="DM Sans"/>
                <a:cs typeface="DM Sans"/>
                <a:sym typeface="DM Sans"/>
              </a:rPr>
              <a:t>10 minutos</a:t>
            </a:r>
            <a:endParaRPr b="1" sz="2000">
              <a:solidFill>
                <a:srgbClr val="83AEFB"/>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52"/>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Headers, Booleanos y Fechas</a:t>
            </a:r>
            <a:endParaRPr b="1" sz="4000">
              <a:solidFill>
                <a:schemeClr val="dk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53"/>
          <p:cNvSpPr txBox="1"/>
          <p:nvPr/>
        </p:nvSpPr>
        <p:spPr>
          <a:xfrm>
            <a:off x="501450" y="468325"/>
            <a:ext cx="8141100" cy="614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3100" u="none" cap="none" strike="noStrike">
                <a:solidFill>
                  <a:schemeClr val="dk1"/>
                </a:solidFill>
                <a:latin typeface="DM Sans"/>
                <a:ea typeface="DM Sans"/>
                <a:cs typeface="DM Sans"/>
                <a:sym typeface="DM Sans"/>
              </a:rPr>
              <a:t>Lectura de archivos planos (Headers)</a:t>
            </a:r>
            <a:endParaRPr b="1" i="0" sz="3100" u="none" cap="none" strike="noStrike">
              <a:solidFill>
                <a:schemeClr val="dk1"/>
              </a:solidFill>
              <a:latin typeface="DM Sans"/>
              <a:ea typeface="DM Sans"/>
              <a:cs typeface="DM Sans"/>
              <a:sym typeface="DM Sans"/>
            </a:endParaRPr>
          </a:p>
        </p:txBody>
      </p:sp>
      <p:pic>
        <p:nvPicPr>
          <p:cNvPr id="213" name="Google Shape;213;p53"/>
          <p:cNvPicPr preferRelativeResize="0"/>
          <p:nvPr/>
        </p:nvPicPr>
        <p:blipFill rotWithShape="1">
          <a:blip r:embed="rId3">
            <a:alphaModFix/>
          </a:blip>
          <a:srcRect b="0" l="0" r="0" t="0"/>
          <a:stretch/>
        </p:blipFill>
        <p:spPr>
          <a:xfrm>
            <a:off x="806550" y="1082425"/>
            <a:ext cx="2621150" cy="1213821"/>
          </a:xfrm>
          <a:prstGeom prst="rect">
            <a:avLst/>
          </a:prstGeom>
          <a:noFill/>
          <a:ln>
            <a:noFill/>
          </a:ln>
        </p:spPr>
      </p:pic>
      <p:pic>
        <p:nvPicPr>
          <p:cNvPr id="214" name="Google Shape;214;p53"/>
          <p:cNvPicPr preferRelativeResize="0"/>
          <p:nvPr/>
        </p:nvPicPr>
        <p:blipFill rotWithShape="1">
          <a:blip r:embed="rId4">
            <a:alphaModFix/>
          </a:blip>
          <a:srcRect b="0" l="0" r="0" t="0"/>
          <a:stretch/>
        </p:blipFill>
        <p:spPr>
          <a:xfrm>
            <a:off x="4533700" y="1174000"/>
            <a:ext cx="3724476" cy="1823925"/>
          </a:xfrm>
          <a:prstGeom prst="rect">
            <a:avLst/>
          </a:prstGeom>
          <a:noFill/>
          <a:ln>
            <a:noFill/>
          </a:ln>
        </p:spPr>
      </p:pic>
      <p:pic>
        <p:nvPicPr>
          <p:cNvPr id="215" name="Google Shape;215;p53"/>
          <p:cNvPicPr preferRelativeResize="0"/>
          <p:nvPr/>
        </p:nvPicPr>
        <p:blipFill rotWithShape="1">
          <a:blip r:embed="rId5">
            <a:alphaModFix/>
          </a:blip>
          <a:srcRect b="0" l="0" r="0" t="0"/>
          <a:stretch/>
        </p:blipFill>
        <p:spPr>
          <a:xfrm>
            <a:off x="3427700" y="2917938"/>
            <a:ext cx="5187826" cy="1556337"/>
          </a:xfrm>
          <a:prstGeom prst="rect">
            <a:avLst/>
          </a:prstGeom>
          <a:noFill/>
          <a:ln>
            <a:noFill/>
          </a:ln>
        </p:spPr>
      </p:pic>
      <p:pic>
        <p:nvPicPr>
          <p:cNvPr id="216" name="Google Shape;216;p53"/>
          <p:cNvPicPr preferRelativeResize="0"/>
          <p:nvPr/>
        </p:nvPicPr>
        <p:blipFill rotWithShape="1">
          <a:blip r:embed="rId6">
            <a:alphaModFix/>
          </a:blip>
          <a:srcRect b="0" l="0" r="0" t="0"/>
          <a:stretch/>
        </p:blipFill>
        <p:spPr>
          <a:xfrm>
            <a:off x="769250" y="2333450"/>
            <a:ext cx="2695750" cy="1984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54"/>
          <p:cNvSpPr txBox="1"/>
          <p:nvPr/>
        </p:nvSpPr>
        <p:spPr>
          <a:xfrm>
            <a:off x="501450" y="46832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3000" u="none" cap="none" strike="noStrike">
                <a:solidFill>
                  <a:schemeClr val="dk1"/>
                </a:solidFill>
                <a:latin typeface="DM Sans"/>
                <a:ea typeface="DM Sans"/>
                <a:cs typeface="DM Sans"/>
                <a:sym typeface="DM Sans"/>
              </a:rPr>
              <a:t>Lectura de archivos planos (Fechas)</a:t>
            </a:r>
            <a:endParaRPr b="1" i="0" sz="3000" u="none" cap="none" strike="noStrike">
              <a:solidFill>
                <a:schemeClr val="dk1"/>
              </a:solidFill>
              <a:latin typeface="DM Sans"/>
              <a:ea typeface="DM Sans"/>
              <a:cs typeface="DM Sans"/>
              <a:sym typeface="DM Sans"/>
            </a:endParaRPr>
          </a:p>
        </p:txBody>
      </p:sp>
      <p:pic>
        <p:nvPicPr>
          <p:cNvPr id="222" name="Google Shape;222;p54"/>
          <p:cNvPicPr preferRelativeResize="0"/>
          <p:nvPr/>
        </p:nvPicPr>
        <p:blipFill rotWithShape="1">
          <a:blip r:embed="rId3">
            <a:alphaModFix/>
          </a:blip>
          <a:srcRect b="0" l="0" r="0" t="0"/>
          <a:stretch/>
        </p:blipFill>
        <p:spPr>
          <a:xfrm>
            <a:off x="936475" y="1572575"/>
            <a:ext cx="2057400" cy="1162050"/>
          </a:xfrm>
          <a:prstGeom prst="rect">
            <a:avLst/>
          </a:prstGeom>
          <a:noFill/>
          <a:ln>
            <a:noFill/>
          </a:ln>
        </p:spPr>
      </p:pic>
      <p:pic>
        <p:nvPicPr>
          <p:cNvPr id="223" name="Google Shape;223;p54"/>
          <p:cNvPicPr preferRelativeResize="0"/>
          <p:nvPr/>
        </p:nvPicPr>
        <p:blipFill rotWithShape="1">
          <a:blip r:embed="rId4">
            <a:alphaModFix/>
          </a:blip>
          <a:srcRect b="0" l="0" r="0" t="0"/>
          <a:stretch/>
        </p:blipFill>
        <p:spPr>
          <a:xfrm>
            <a:off x="3673929" y="1179325"/>
            <a:ext cx="4875996" cy="3069725"/>
          </a:xfrm>
          <a:prstGeom prst="rect">
            <a:avLst/>
          </a:prstGeom>
          <a:noFill/>
          <a:ln>
            <a:noFill/>
          </a:ln>
        </p:spPr>
      </p:pic>
      <p:sp>
        <p:nvSpPr>
          <p:cNvPr id="224" name="Google Shape;224;p54"/>
          <p:cNvSpPr txBox="1"/>
          <p:nvPr/>
        </p:nvSpPr>
        <p:spPr>
          <a:xfrm>
            <a:off x="635250" y="1068625"/>
            <a:ext cx="5786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Arial"/>
                <a:ea typeface="Arial"/>
                <a:cs typeface="Arial"/>
                <a:sym typeface="Arial"/>
              </a:rPr>
              <a:t>Parseo automático de fechas</a:t>
            </a:r>
            <a:endParaRPr b="0" i="0" sz="1400" u="none" cap="none" strike="noStrike">
              <a:solidFill>
                <a:srgbClr val="000000"/>
              </a:solidFill>
              <a:latin typeface="Arial"/>
              <a:ea typeface="Arial"/>
              <a:cs typeface="Arial"/>
              <a:sym typeface="Arial"/>
            </a:endParaRPr>
          </a:p>
        </p:txBody>
      </p:sp>
      <p:pic>
        <p:nvPicPr>
          <p:cNvPr id="225" name="Google Shape;225;p54"/>
          <p:cNvPicPr preferRelativeResize="0"/>
          <p:nvPr/>
        </p:nvPicPr>
        <p:blipFill rotWithShape="1">
          <a:blip r:embed="rId5">
            <a:alphaModFix/>
          </a:blip>
          <a:srcRect b="0" l="0" r="0" t="0"/>
          <a:stretch/>
        </p:blipFill>
        <p:spPr>
          <a:xfrm>
            <a:off x="635250" y="2511500"/>
            <a:ext cx="2867550" cy="20203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55"/>
          <p:cNvSpPr txBox="1"/>
          <p:nvPr/>
        </p:nvSpPr>
        <p:spPr>
          <a:xfrm>
            <a:off x="501450" y="46832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3000" u="none" cap="none" strike="noStrike">
                <a:solidFill>
                  <a:schemeClr val="dk1"/>
                </a:solidFill>
                <a:latin typeface="DM Sans"/>
                <a:ea typeface="DM Sans"/>
                <a:cs typeface="DM Sans"/>
                <a:sym typeface="DM Sans"/>
              </a:rPr>
              <a:t>Lectura de archivos planos (Fechas)</a:t>
            </a:r>
            <a:endParaRPr b="1" i="0" sz="3000" u="none" cap="none" strike="noStrike">
              <a:solidFill>
                <a:schemeClr val="dk1"/>
              </a:solidFill>
              <a:latin typeface="DM Sans"/>
              <a:ea typeface="DM Sans"/>
              <a:cs typeface="DM Sans"/>
              <a:sym typeface="DM Sans"/>
            </a:endParaRPr>
          </a:p>
        </p:txBody>
      </p:sp>
      <p:pic>
        <p:nvPicPr>
          <p:cNvPr id="231" name="Google Shape;231;p55"/>
          <p:cNvPicPr preferRelativeResize="0"/>
          <p:nvPr/>
        </p:nvPicPr>
        <p:blipFill rotWithShape="1">
          <a:blip r:embed="rId3">
            <a:alphaModFix/>
          </a:blip>
          <a:srcRect b="0" l="0" r="0" t="0"/>
          <a:stretch/>
        </p:blipFill>
        <p:spPr>
          <a:xfrm>
            <a:off x="7568775" y="468325"/>
            <a:ext cx="711000" cy="711000"/>
          </a:xfrm>
          <a:prstGeom prst="rect">
            <a:avLst/>
          </a:prstGeom>
          <a:noFill/>
          <a:ln>
            <a:noFill/>
          </a:ln>
        </p:spPr>
      </p:pic>
      <p:pic>
        <p:nvPicPr>
          <p:cNvPr id="232" name="Google Shape;232;p55"/>
          <p:cNvPicPr preferRelativeResize="0"/>
          <p:nvPr/>
        </p:nvPicPr>
        <p:blipFill rotWithShape="1">
          <a:blip r:embed="rId4">
            <a:alphaModFix/>
          </a:blip>
          <a:srcRect b="0" l="0" r="0" t="0"/>
          <a:stretch/>
        </p:blipFill>
        <p:spPr>
          <a:xfrm>
            <a:off x="3510763" y="1746362"/>
            <a:ext cx="540425" cy="493729"/>
          </a:xfrm>
          <a:prstGeom prst="rect">
            <a:avLst/>
          </a:prstGeom>
          <a:noFill/>
          <a:ln>
            <a:noFill/>
          </a:ln>
        </p:spPr>
      </p:pic>
      <p:sp>
        <p:nvSpPr>
          <p:cNvPr id="233" name="Google Shape;233;p55"/>
          <p:cNvSpPr txBox="1"/>
          <p:nvPr/>
        </p:nvSpPr>
        <p:spPr>
          <a:xfrm>
            <a:off x="771550" y="1001900"/>
            <a:ext cx="5786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Helvetica Neue"/>
                <a:ea typeface="Helvetica Neue"/>
                <a:cs typeface="Helvetica Neue"/>
                <a:sym typeface="Helvetica Neue"/>
              </a:rPr>
              <a:t>Parsing manual de fechas</a:t>
            </a:r>
            <a:endParaRPr b="0" i="0" sz="1400" u="none" cap="none" strike="noStrike">
              <a:solidFill>
                <a:srgbClr val="000000"/>
              </a:solidFill>
              <a:latin typeface="Helvetica Neue"/>
              <a:ea typeface="Helvetica Neue"/>
              <a:cs typeface="Helvetica Neue"/>
              <a:sym typeface="Helvetica Neue"/>
            </a:endParaRPr>
          </a:p>
        </p:txBody>
      </p:sp>
      <p:pic>
        <p:nvPicPr>
          <p:cNvPr id="234" name="Google Shape;234;p55"/>
          <p:cNvPicPr preferRelativeResize="0"/>
          <p:nvPr/>
        </p:nvPicPr>
        <p:blipFill rotWithShape="1">
          <a:blip r:embed="rId5">
            <a:alphaModFix/>
          </a:blip>
          <a:srcRect b="0" l="0" r="0" t="0"/>
          <a:stretch/>
        </p:blipFill>
        <p:spPr>
          <a:xfrm>
            <a:off x="668600" y="1369116"/>
            <a:ext cx="2790825" cy="1123950"/>
          </a:xfrm>
          <a:prstGeom prst="rect">
            <a:avLst/>
          </a:prstGeom>
          <a:noFill/>
          <a:ln>
            <a:noFill/>
          </a:ln>
        </p:spPr>
      </p:pic>
      <p:pic>
        <p:nvPicPr>
          <p:cNvPr id="235" name="Google Shape;235;p55"/>
          <p:cNvPicPr preferRelativeResize="0"/>
          <p:nvPr/>
        </p:nvPicPr>
        <p:blipFill rotWithShape="1">
          <a:blip r:embed="rId6">
            <a:alphaModFix/>
          </a:blip>
          <a:srcRect b="0" l="0" r="0" t="0"/>
          <a:stretch/>
        </p:blipFill>
        <p:spPr>
          <a:xfrm>
            <a:off x="3991300" y="1596350"/>
            <a:ext cx="4464687" cy="2256875"/>
          </a:xfrm>
          <a:prstGeom prst="rect">
            <a:avLst/>
          </a:prstGeom>
          <a:noFill/>
          <a:ln>
            <a:noFill/>
          </a:ln>
        </p:spPr>
      </p:pic>
      <p:pic>
        <p:nvPicPr>
          <p:cNvPr id="236" name="Google Shape;236;p55"/>
          <p:cNvPicPr preferRelativeResize="0"/>
          <p:nvPr/>
        </p:nvPicPr>
        <p:blipFill rotWithShape="1">
          <a:blip r:embed="rId7">
            <a:alphaModFix/>
          </a:blip>
          <a:srcRect b="0" l="0" r="0" t="0"/>
          <a:stretch/>
        </p:blipFill>
        <p:spPr>
          <a:xfrm>
            <a:off x="668600" y="2584350"/>
            <a:ext cx="2848222" cy="2006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56"/>
          <p:cNvSpPr txBox="1"/>
          <p:nvPr/>
        </p:nvSpPr>
        <p:spPr>
          <a:xfrm>
            <a:off x="501450" y="468325"/>
            <a:ext cx="8141100" cy="5727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2800" u="none" cap="none" strike="noStrike">
                <a:solidFill>
                  <a:schemeClr val="dk1"/>
                </a:solidFill>
                <a:latin typeface="DM Sans"/>
                <a:ea typeface="DM Sans"/>
                <a:cs typeface="DM Sans"/>
                <a:sym typeface="DM Sans"/>
              </a:rPr>
              <a:t>Lectura de archivos planos (Booleanos)</a:t>
            </a:r>
            <a:endParaRPr b="1" i="0" sz="2800" u="none" cap="none" strike="noStrike">
              <a:solidFill>
                <a:schemeClr val="dk1"/>
              </a:solidFill>
              <a:latin typeface="DM Sans"/>
              <a:ea typeface="DM Sans"/>
              <a:cs typeface="DM Sans"/>
              <a:sym typeface="DM Sans"/>
            </a:endParaRPr>
          </a:p>
        </p:txBody>
      </p:sp>
      <p:sp>
        <p:nvSpPr>
          <p:cNvPr id="242" name="Google Shape;242;p56"/>
          <p:cNvSpPr txBox="1"/>
          <p:nvPr/>
        </p:nvSpPr>
        <p:spPr>
          <a:xfrm>
            <a:off x="634800" y="1119425"/>
            <a:ext cx="78744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Read_csv puede detectar automáticamente booleanos si se le indica.</a:t>
            </a:r>
            <a:endParaRPr b="0" i="0" sz="1350" u="none" cap="none" strike="noStrike">
              <a:solidFill>
                <a:srgbClr val="000000"/>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“asistió” se refiere a la asistencia de un alumno y “Tarea” si completo la tarea o no.</a:t>
            </a:r>
            <a:endParaRPr b="0" i="0" sz="1350" u="none" cap="none" strike="noStrike">
              <a:solidFill>
                <a:srgbClr val="000000"/>
              </a:solidFill>
              <a:latin typeface="DM Sans"/>
              <a:ea typeface="DM Sans"/>
              <a:cs typeface="DM Sans"/>
              <a:sym typeface="DM Sans"/>
            </a:endParaRPr>
          </a:p>
        </p:txBody>
      </p:sp>
      <p:pic>
        <p:nvPicPr>
          <p:cNvPr id="243" name="Google Shape;243;p56"/>
          <p:cNvPicPr preferRelativeResize="0"/>
          <p:nvPr/>
        </p:nvPicPr>
        <p:blipFill rotWithShape="1">
          <a:blip r:embed="rId3">
            <a:alphaModFix/>
          </a:blip>
          <a:srcRect b="0" l="0" r="0" t="0"/>
          <a:stretch/>
        </p:blipFill>
        <p:spPr>
          <a:xfrm>
            <a:off x="961750" y="1738313"/>
            <a:ext cx="2105025" cy="1666875"/>
          </a:xfrm>
          <a:prstGeom prst="rect">
            <a:avLst/>
          </a:prstGeom>
          <a:noFill/>
          <a:ln>
            <a:noFill/>
          </a:ln>
        </p:spPr>
      </p:pic>
      <p:pic>
        <p:nvPicPr>
          <p:cNvPr id="244" name="Google Shape;244;p56"/>
          <p:cNvPicPr preferRelativeResize="0"/>
          <p:nvPr/>
        </p:nvPicPr>
        <p:blipFill rotWithShape="1">
          <a:blip r:embed="rId4">
            <a:alphaModFix/>
          </a:blip>
          <a:srcRect b="0" l="0" r="0" t="0"/>
          <a:stretch/>
        </p:blipFill>
        <p:spPr>
          <a:xfrm>
            <a:off x="3780975" y="1869913"/>
            <a:ext cx="4805414" cy="2375300"/>
          </a:xfrm>
          <a:prstGeom prst="rect">
            <a:avLst/>
          </a:prstGeom>
          <a:noFill/>
          <a:ln>
            <a:noFill/>
          </a:ln>
        </p:spPr>
      </p:pic>
      <p:pic>
        <p:nvPicPr>
          <p:cNvPr id="245" name="Google Shape;245;p56"/>
          <p:cNvPicPr preferRelativeResize="0"/>
          <p:nvPr/>
        </p:nvPicPr>
        <p:blipFill rotWithShape="1">
          <a:blip r:embed="rId5">
            <a:alphaModFix/>
          </a:blip>
          <a:srcRect b="0" l="0" r="0" t="0"/>
          <a:stretch/>
        </p:blipFill>
        <p:spPr>
          <a:xfrm>
            <a:off x="559650" y="3273925"/>
            <a:ext cx="2656200" cy="1317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57"/>
          <p:cNvSpPr txBox="1"/>
          <p:nvPr/>
        </p:nvSpPr>
        <p:spPr>
          <a:xfrm>
            <a:off x="1461288"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lt1"/>
                </a:solidFill>
                <a:latin typeface="DM Sans"/>
                <a:ea typeface="DM Sans"/>
                <a:cs typeface="DM Sans"/>
                <a:sym typeface="DM Sans"/>
              </a:rPr>
              <a:t>Hojas de cálculo</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58"/>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Hojas de cálculo</a:t>
            </a:r>
            <a:endParaRPr b="1" i="0" sz="4000" u="none" cap="none" strike="noStrike">
              <a:solidFill>
                <a:schemeClr val="dk1"/>
              </a:solidFill>
              <a:latin typeface="DM Sans"/>
              <a:ea typeface="DM Sans"/>
              <a:cs typeface="DM Sans"/>
              <a:sym typeface="DM Sans"/>
            </a:endParaRPr>
          </a:p>
        </p:txBody>
      </p:sp>
      <p:sp>
        <p:nvSpPr>
          <p:cNvPr id="256" name="Google Shape;256;p58"/>
          <p:cNvSpPr txBox="1"/>
          <p:nvPr/>
        </p:nvSpPr>
        <p:spPr>
          <a:xfrm>
            <a:off x="670700" y="1486225"/>
            <a:ext cx="4455600" cy="25431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15000"/>
              </a:lnSpc>
              <a:spcBef>
                <a:spcPts val="0"/>
              </a:spcBef>
              <a:spcAft>
                <a:spcPts val="0"/>
              </a:spcAft>
              <a:buClr>
                <a:srgbClr val="EA90FF"/>
              </a:buClr>
              <a:buSzPts val="1350"/>
              <a:buFont typeface="DM Sans"/>
              <a:buChar char="✔"/>
            </a:pPr>
            <a:r>
              <a:rPr b="0" i="0" lang="es-419" sz="1350" u="none" cap="none" strike="noStrike">
                <a:solidFill>
                  <a:srgbClr val="000000"/>
                </a:solidFill>
                <a:latin typeface="DM Sans"/>
                <a:ea typeface="DM Sans"/>
                <a:cs typeface="DM Sans"/>
                <a:sym typeface="DM Sans"/>
              </a:rPr>
              <a:t>Son datos almacenados de forma tabular en filas y columnas</a:t>
            </a:r>
            <a:endParaRPr b="0" i="0"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DM Sans"/>
              <a:buChar char="✔"/>
            </a:pPr>
            <a:r>
              <a:rPr b="0" i="0" lang="es-419" sz="1350" u="none" cap="none" strike="noStrike">
                <a:solidFill>
                  <a:srgbClr val="000000"/>
                </a:solidFill>
                <a:latin typeface="DM Sans"/>
                <a:ea typeface="DM Sans"/>
                <a:cs typeface="DM Sans"/>
                <a:sym typeface="DM Sans"/>
              </a:rPr>
              <a:t>Cada fila se considera una instancia y cada columna una variable</a:t>
            </a:r>
            <a:endParaRPr b="0" i="0"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DM Sans"/>
              <a:buChar char="✔"/>
            </a:pPr>
            <a:r>
              <a:rPr b="0" i="0" lang="es-419" sz="1350" u="none" cap="none" strike="noStrike">
                <a:solidFill>
                  <a:srgbClr val="000000"/>
                </a:solidFill>
                <a:latin typeface="DM Sans"/>
                <a:ea typeface="DM Sans"/>
                <a:cs typeface="DM Sans"/>
                <a:sym typeface="DM Sans"/>
              </a:rPr>
              <a:t>A diferencia de los archivos en formato plano, pueden tener fórmulas y formato</a:t>
            </a:r>
            <a:endParaRPr b="0" i="0"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DM Sans"/>
              <a:buChar char="✔"/>
            </a:pPr>
            <a:r>
              <a:rPr b="0" i="0" lang="es-419" sz="1350" u="none" cap="none" strike="noStrike">
                <a:solidFill>
                  <a:srgbClr val="000000"/>
                </a:solidFill>
                <a:latin typeface="DM Sans"/>
                <a:ea typeface="DM Sans"/>
                <a:cs typeface="DM Sans"/>
                <a:sym typeface="DM Sans"/>
              </a:rPr>
              <a:t>Un solo archivo puede tener varias hojas de cálculo</a:t>
            </a:r>
            <a:endParaRPr b="0" i="0"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DM Sans"/>
              <a:buChar char="✔"/>
            </a:pPr>
            <a:r>
              <a:rPr b="0" i="0" lang="es-419" sz="1350" u="none" cap="none" strike="noStrike">
                <a:solidFill>
                  <a:srgbClr val="000000"/>
                </a:solidFill>
                <a:latin typeface="DM Sans"/>
                <a:ea typeface="DM Sans"/>
                <a:cs typeface="DM Sans"/>
                <a:sym typeface="DM Sans"/>
              </a:rPr>
              <a:t>Tienen algunas limitaciones de cantidad de almacenamiento y velocidad de procesamiento</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41"/>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419"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123" name="Google Shape;123;p41"/>
          <p:cNvPicPr preferRelativeResize="0"/>
          <p:nvPr/>
        </p:nvPicPr>
        <p:blipFill rotWithShape="1">
          <a:blip r:embed="rId3">
            <a:alphaModFix/>
          </a:blip>
          <a:srcRect b="0" l="0" r="0" t="0"/>
          <a:stretch/>
        </p:blipFill>
        <p:spPr>
          <a:xfrm>
            <a:off x="2172438" y="1545313"/>
            <a:ext cx="196975" cy="196975"/>
          </a:xfrm>
          <a:prstGeom prst="rect">
            <a:avLst/>
          </a:prstGeom>
          <a:noFill/>
          <a:ln>
            <a:noFill/>
          </a:ln>
        </p:spPr>
      </p:pic>
      <p:sp>
        <p:nvSpPr>
          <p:cNvPr id="124" name="Google Shape;124;p41"/>
          <p:cNvSpPr txBox="1"/>
          <p:nvPr/>
        </p:nvSpPr>
        <p:spPr>
          <a:xfrm>
            <a:off x="2690561" y="1451613"/>
            <a:ext cx="42813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419" sz="1350">
                <a:solidFill>
                  <a:schemeClr val="lt1"/>
                </a:solidFill>
                <a:latin typeface="DM Sans"/>
                <a:ea typeface="DM Sans"/>
                <a:cs typeface="DM Sans"/>
                <a:sym typeface="DM Sans"/>
              </a:rPr>
              <a:t>Comprender </a:t>
            </a:r>
            <a:r>
              <a:rPr lang="es-419" sz="1350">
                <a:solidFill>
                  <a:schemeClr val="lt1"/>
                </a:solidFill>
                <a:latin typeface="DM Sans"/>
                <a:ea typeface="DM Sans"/>
                <a:cs typeface="DM Sans"/>
                <a:sym typeface="DM Sans"/>
              </a:rPr>
              <a:t>el uso del lenguaje SQL para la definición y manipulación de bases de datos.</a:t>
            </a:r>
            <a:endParaRPr sz="135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chemeClr val="lt1"/>
              </a:solidFill>
              <a:latin typeface="DM Sans"/>
              <a:ea typeface="DM Sans"/>
              <a:cs typeface="DM Sans"/>
              <a:sym typeface="DM Sans"/>
            </a:endParaRPr>
          </a:p>
        </p:txBody>
      </p:sp>
      <p:pic>
        <p:nvPicPr>
          <p:cNvPr id="125" name="Google Shape;125;p41"/>
          <p:cNvPicPr preferRelativeResize="0"/>
          <p:nvPr/>
        </p:nvPicPr>
        <p:blipFill rotWithShape="1">
          <a:blip r:embed="rId3">
            <a:alphaModFix/>
          </a:blip>
          <a:srcRect b="0" l="0" r="0" t="0"/>
          <a:stretch/>
        </p:blipFill>
        <p:spPr>
          <a:xfrm>
            <a:off x="2172738" y="2277638"/>
            <a:ext cx="196975" cy="196975"/>
          </a:xfrm>
          <a:prstGeom prst="rect">
            <a:avLst/>
          </a:prstGeom>
          <a:noFill/>
          <a:ln>
            <a:noFill/>
          </a:ln>
        </p:spPr>
      </p:pic>
      <p:sp>
        <p:nvSpPr>
          <p:cNvPr id="126" name="Google Shape;126;p41"/>
          <p:cNvSpPr txBox="1"/>
          <p:nvPr/>
        </p:nvSpPr>
        <p:spPr>
          <a:xfrm>
            <a:off x="2690561" y="2179926"/>
            <a:ext cx="42813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419" sz="1350">
                <a:solidFill>
                  <a:schemeClr val="lt1"/>
                </a:solidFill>
                <a:latin typeface="DM Sans"/>
                <a:ea typeface="DM Sans"/>
                <a:cs typeface="DM Sans"/>
                <a:sym typeface="DM Sans"/>
              </a:rPr>
              <a:t>Desarrollar </a:t>
            </a:r>
            <a:r>
              <a:rPr lang="es-419" sz="1350">
                <a:solidFill>
                  <a:schemeClr val="lt1"/>
                </a:solidFill>
                <a:latin typeface="DM Sans"/>
                <a:ea typeface="DM Sans"/>
                <a:cs typeface="DM Sans"/>
                <a:sym typeface="DM Sans"/>
              </a:rPr>
              <a:t>consultas básicas de SQL para la creación, modificación, y eliminación de datos.</a:t>
            </a:r>
            <a:endParaRPr sz="135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1350">
              <a:solidFill>
                <a:schemeClr val="lt1"/>
              </a:solidFill>
              <a:latin typeface="DM Sans"/>
              <a:ea typeface="DM Sans"/>
              <a:cs typeface="DM Sans"/>
              <a:sym typeface="DM Sans"/>
            </a:endParaRPr>
          </a:p>
        </p:txBody>
      </p:sp>
      <p:pic>
        <p:nvPicPr>
          <p:cNvPr id="127" name="Google Shape;127;p41"/>
          <p:cNvPicPr preferRelativeResize="0"/>
          <p:nvPr/>
        </p:nvPicPr>
        <p:blipFill rotWithShape="1">
          <a:blip r:embed="rId3">
            <a:alphaModFix/>
          </a:blip>
          <a:srcRect b="0" l="0" r="0" t="0"/>
          <a:stretch/>
        </p:blipFill>
        <p:spPr>
          <a:xfrm>
            <a:off x="2172138" y="3009938"/>
            <a:ext cx="196975" cy="196975"/>
          </a:xfrm>
          <a:prstGeom prst="rect">
            <a:avLst/>
          </a:prstGeom>
          <a:noFill/>
          <a:ln>
            <a:noFill/>
          </a:ln>
        </p:spPr>
      </p:pic>
      <p:sp>
        <p:nvSpPr>
          <p:cNvPr id="128" name="Google Shape;128;p41"/>
          <p:cNvSpPr txBox="1"/>
          <p:nvPr/>
        </p:nvSpPr>
        <p:spPr>
          <a:xfrm>
            <a:off x="2690561" y="2912213"/>
            <a:ext cx="42813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419" sz="1350">
                <a:solidFill>
                  <a:schemeClr val="lt1"/>
                </a:solidFill>
                <a:latin typeface="DM Sans"/>
                <a:ea typeface="DM Sans"/>
                <a:cs typeface="DM Sans"/>
                <a:sym typeface="DM Sans"/>
              </a:rPr>
              <a:t>Implementar </a:t>
            </a:r>
            <a:r>
              <a:rPr lang="es-419" sz="1350">
                <a:solidFill>
                  <a:schemeClr val="lt1"/>
                </a:solidFill>
                <a:latin typeface="DM Sans"/>
                <a:ea typeface="DM Sans"/>
                <a:cs typeface="DM Sans"/>
                <a:sym typeface="DM Sans"/>
              </a:rPr>
              <a:t>operaciones con DDL y DML en bases de datos relacionales.</a:t>
            </a:r>
            <a:endParaRPr sz="1350">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solidFill>
                <a:schemeClr val="lt1"/>
              </a:solidFill>
              <a:latin typeface="DM Sans"/>
              <a:ea typeface="DM Sans"/>
              <a:cs typeface="DM Sans"/>
              <a:sym typeface="DM Sans"/>
            </a:endParaRPr>
          </a:p>
        </p:txBody>
      </p:sp>
      <p:cxnSp>
        <p:nvCxnSpPr>
          <p:cNvPr id="129" name="Google Shape;129;p41"/>
          <p:cNvCxnSpPr>
            <a:stCxn id="123" idx="2"/>
            <a:endCxn id="125" idx="0"/>
          </p:cNvCxnSpPr>
          <p:nvPr/>
        </p:nvCxnSpPr>
        <p:spPr>
          <a:xfrm flipH="1" rot="-5400000">
            <a:off x="2003476" y="2009738"/>
            <a:ext cx="535500" cy="600"/>
          </a:xfrm>
          <a:prstGeom prst="bentConnector3">
            <a:avLst>
              <a:gd fmla="val 49986" name="adj1"/>
            </a:avLst>
          </a:prstGeom>
          <a:noFill/>
          <a:ln cap="flat" cmpd="sng" w="9525">
            <a:solidFill>
              <a:srgbClr val="EAFF6A"/>
            </a:solidFill>
            <a:prstDash val="solid"/>
            <a:round/>
            <a:headEnd len="sm" w="sm" type="none"/>
            <a:tailEnd len="sm" w="sm" type="none"/>
          </a:ln>
        </p:spPr>
      </p:cxnSp>
      <p:cxnSp>
        <p:nvCxnSpPr>
          <p:cNvPr id="130" name="Google Shape;130;p41"/>
          <p:cNvCxnSpPr>
            <a:stCxn id="125" idx="2"/>
            <a:endCxn id="127" idx="0"/>
          </p:cNvCxnSpPr>
          <p:nvPr/>
        </p:nvCxnSpPr>
        <p:spPr>
          <a:xfrm rot="5400000">
            <a:off x="2003326" y="2741913"/>
            <a:ext cx="535200" cy="600"/>
          </a:xfrm>
          <a:prstGeom prst="bentConnector3">
            <a:avLst>
              <a:gd fmla="val 50012"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59"/>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Hojas de cálculo</a:t>
            </a:r>
            <a:endParaRPr b="1" i="0" sz="4000" u="none" cap="none" strike="noStrike">
              <a:solidFill>
                <a:schemeClr val="dk1"/>
              </a:solidFill>
              <a:latin typeface="DM Sans"/>
              <a:ea typeface="DM Sans"/>
              <a:cs typeface="DM Sans"/>
              <a:sym typeface="DM Sans"/>
            </a:endParaRPr>
          </a:p>
        </p:txBody>
      </p:sp>
      <p:pic>
        <p:nvPicPr>
          <p:cNvPr id="262" name="Google Shape;262;p59"/>
          <p:cNvPicPr preferRelativeResize="0"/>
          <p:nvPr/>
        </p:nvPicPr>
        <p:blipFill rotWithShape="1">
          <a:blip r:embed="rId3">
            <a:alphaModFix/>
          </a:blip>
          <a:srcRect b="0" l="0" r="0" t="0"/>
          <a:stretch/>
        </p:blipFill>
        <p:spPr>
          <a:xfrm>
            <a:off x="900598" y="1159500"/>
            <a:ext cx="2684950" cy="534375"/>
          </a:xfrm>
          <a:prstGeom prst="rect">
            <a:avLst/>
          </a:prstGeom>
          <a:noFill/>
          <a:ln>
            <a:noFill/>
          </a:ln>
        </p:spPr>
      </p:pic>
      <p:pic>
        <p:nvPicPr>
          <p:cNvPr id="263" name="Google Shape;263;p59"/>
          <p:cNvPicPr preferRelativeResize="0"/>
          <p:nvPr/>
        </p:nvPicPr>
        <p:blipFill rotWithShape="1">
          <a:blip r:embed="rId4">
            <a:alphaModFix/>
          </a:blip>
          <a:srcRect b="0" l="0" r="0" t="0"/>
          <a:stretch/>
        </p:blipFill>
        <p:spPr>
          <a:xfrm>
            <a:off x="4268000" y="1337280"/>
            <a:ext cx="4374550" cy="2483245"/>
          </a:xfrm>
          <a:prstGeom prst="rect">
            <a:avLst/>
          </a:prstGeom>
          <a:noFill/>
          <a:ln>
            <a:noFill/>
          </a:ln>
        </p:spPr>
      </p:pic>
      <p:pic>
        <p:nvPicPr>
          <p:cNvPr id="264" name="Google Shape;264;p59"/>
          <p:cNvPicPr preferRelativeResize="0"/>
          <p:nvPr/>
        </p:nvPicPr>
        <p:blipFill rotWithShape="1">
          <a:blip r:embed="rId5">
            <a:alphaModFix/>
          </a:blip>
          <a:srcRect b="0" l="0" r="0" t="0"/>
          <a:stretch/>
        </p:blipFill>
        <p:spPr>
          <a:xfrm>
            <a:off x="501438" y="2483125"/>
            <a:ext cx="3749187" cy="2000550"/>
          </a:xfrm>
          <a:prstGeom prst="rect">
            <a:avLst/>
          </a:prstGeom>
          <a:noFill/>
          <a:ln>
            <a:noFill/>
          </a:ln>
        </p:spPr>
      </p:pic>
      <p:sp>
        <p:nvSpPr>
          <p:cNvPr id="265" name="Google Shape;265;p59"/>
          <p:cNvSpPr txBox="1"/>
          <p:nvPr/>
        </p:nvSpPr>
        <p:spPr>
          <a:xfrm>
            <a:off x="4423100" y="3900550"/>
            <a:ext cx="41730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s-419" sz="1100" u="none" cap="none" strike="noStrike">
                <a:solidFill>
                  <a:srgbClr val="000000"/>
                </a:solidFill>
                <a:latin typeface="DM Sans"/>
                <a:ea typeface="DM Sans"/>
                <a:cs typeface="DM Sans"/>
                <a:sym typeface="DM Sans"/>
              </a:rPr>
              <a:t>La lectura de hojas de cálculo permite muchas opciones una de las más importantes es la lectura de hojas específicas, eliminación de columnas indeseables e índices innecesarios</a:t>
            </a:r>
            <a:endParaRPr b="0" i="0" sz="1100" u="none" cap="none" strike="noStrike">
              <a:solidFill>
                <a:srgbClr val="000000"/>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60"/>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Hojas de cálculo</a:t>
            </a:r>
            <a:endParaRPr b="1" i="0" sz="4000" u="none" cap="none" strike="noStrike">
              <a:solidFill>
                <a:schemeClr val="dk1"/>
              </a:solidFill>
              <a:latin typeface="DM Sans"/>
              <a:ea typeface="DM Sans"/>
              <a:cs typeface="DM Sans"/>
              <a:sym typeface="DM Sans"/>
            </a:endParaRPr>
          </a:p>
        </p:txBody>
      </p:sp>
      <p:pic>
        <p:nvPicPr>
          <p:cNvPr id="271" name="Google Shape;271;p60"/>
          <p:cNvPicPr preferRelativeResize="0"/>
          <p:nvPr/>
        </p:nvPicPr>
        <p:blipFill rotWithShape="1">
          <a:blip r:embed="rId3">
            <a:alphaModFix/>
          </a:blip>
          <a:srcRect b="0" l="0" r="0" t="0"/>
          <a:stretch/>
        </p:blipFill>
        <p:spPr>
          <a:xfrm>
            <a:off x="604624" y="1939290"/>
            <a:ext cx="6340674" cy="2195185"/>
          </a:xfrm>
          <a:prstGeom prst="rect">
            <a:avLst/>
          </a:prstGeom>
          <a:noFill/>
          <a:ln>
            <a:noFill/>
          </a:ln>
        </p:spPr>
      </p:pic>
      <p:sp>
        <p:nvSpPr>
          <p:cNvPr id="272" name="Google Shape;272;p60"/>
          <p:cNvSpPr txBox="1"/>
          <p:nvPr/>
        </p:nvSpPr>
        <p:spPr>
          <a:xfrm>
            <a:off x="546425" y="1306650"/>
            <a:ext cx="44904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000"/>
              <a:buFont typeface="Arial"/>
              <a:buNone/>
            </a:pPr>
            <a:r>
              <a:rPr i="0" lang="es-419" sz="1350" u="none" cap="none" strike="noStrike">
                <a:solidFill>
                  <a:srgbClr val="000000"/>
                </a:solidFill>
                <a:latin typeface="DM Sans"/>
                <a:ea typeface="DM Sans"/>
                <a:cs typeface="DM Sans"/>
                <a:sym typeface="DM Sans"/>
              </a:rPr>
              <a:t>Lectura de hojas y columnas</a:t>
            </a:r>
            <a:endParaRPr i="0" sz="1350" u="none" cap="none" strike="noStrike">
              <a:solidFill>
                <a:srgbClr val="000000"/>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61"/>
          <p:cNvSpPr txBox="1"/>
          <p:nvPr/>
        </p:nvSpPr>
        <p:spPr>
          <a:xfrm>
            <a:off x="615300" y="4511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Hojas de cálculo</a:t>
            </a:r>
            <a:endParaRPr b="1" i="0" sz="4000" u="none" cap="none" strike="noStrike">
              <a:solidFill>
                <a:schemeClr val="dk1"/>
              </a:solidFill>
              <a:latin typeface="DM Sans"/>
              <a:ea typeface="DM Sans"/>
              <a:cs typeface="DM Sans"/>
              <a:sym typeface="DM Sans"/>
            </a:endParaRPr>
          </a:p>
        </p:txBody>
      </p:sp>
      <p:sp>
        <p:nvSpPr>
          <p:cNvPr id="278" name="Google Shape;278;p61"/>
          <p:cNvSpPr txBox="1"/>
          <p:nvPr/>
        </p:nvSpPr>
        <p:spPr>
          <a:xfrm>
            <a:off x="615300" y="1190025"/>
            <a:ext cx="6292500" cy="681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500"/>
              <a:buFont typeface="Arial"/>
              <a:buNone/>
            </a:pPr>
            <a:r>
              <a:rPr b="0" i="0" lang="es-419" sz="1500" u="none" cap="none" strike="noStrike">
                <a:solidFill>
                  <a:srgbClr val="000000"/>
                </a:solidFill>
                <a:latin typeface="DM Sans"/>
                <a:ea typeface="DM Sans"/>
                <a:cs typeface="DM Sans"/>
                <a:sym typeface="DM Sans"/>
              </a:rPr>
              <a:t>Podemos, en lugar de usar el método pd.read_excel, crear un objeto y hacer un parsing las hojas del excel.</a:t>
            </a:r>
            <a:endParaRPr b="0" i="0" sz="1500" u="none" cap="none" strike="noStrike">
              <a:solidFill>
                <a:srgbClr val="000000"/>
              </a:solidFill>
              <a:latin typeface="DM Sans"/>
              <a:ea typeface="DM Sans"/>
              <a:cs typeface="DM Sans"/>
              <a:sym typeface="DM Sans"/>
            </a:endParaRPr>
          </a:p>
        </p:txBody>
      </p:sp>
      <p:pic>
        <p:nvPicPr>
          <p:cNvPr id="279" name="Google Shape;279;p61"/>
          <p:cNvPicPr preferRelativeResize="0"/>
          <p:nvPr/>
        </p:nvPicPr>
        <p:blipFill rotWithShape="1">
          <a:blip r:embed="rId3">
            <a:alphaModFix/>
          </a:blip>
          <a:srcRect b="0" l="0" r="0" t="0"/>
          <a:stretch/>
        </p:blipFill>
        <p:spPr>
          <a:xfrm>
            <a:off x="887225" y="1970813"/>
            <a:ext cx="2781300" cy="485775"/>
          </a:xfrm>
          <a:prstGeom prst="rect">
            <a:avLst/>
          </a:prstGeom>
          <a:noFill/>
          <a:ln>
            <a:noFill/>
          </a:ln>
        </p:spPr>
      </p:pic>
      <p:pic>
        <p:nvPicPr>
          <p:cNvPr id="280" name="Google Shape;280;p61"/>
          <p:cNvPicPr preferRelativeResize="0"/>
          <p:nvPr/>
        </p:nvPicPr>
        <p:blipFill rotWithShape="1">
          <a:blip r:embed="rId4">
            <a:alphaModFix/>
          </a:blip>
          <a:srcRect b="0" l="0" r="0" t="0"/>
          <a:stretch/>
        </p:blipFill>
        <p:spPr>
          <a:xfrm>
            <a:off x="4199125" y="2070825"/>
            <a:ext cx="4057650" cy="285750"/>
          </a:xfrm>
          <a:prstGeom prst="rect">
            <a:avLst/>
          </a:prstGeom>
          <a:noFill/>
          <a:ln>
            <a:noFill/>
          </a:ln>
        </p:spPr>
      </p:pic>
      <p:pic>
        <p:nvPicPr>
          <p:cNvPr id="281" name="Google Shape;281;p61"/>
          <p:cNvPicPr preferRelativeResize="0"/>
          <p:nvPr/>
        </p:nvPicPr>
        <p:blipFill rotWithShape="1">
          <a:blip r:embed="rId5">
            <a:alphaModFix/>
          </a:blip>
          <a:srcRect b="0" l="0" r="0" t="0"/>
          <a:stretch/>
        </p:blipFill>
        <p:spPr>
          <a:xfrm>
            <a:off x="1696063" y="2561863"/>
            <a:ext cx="1878528" cy="2124087"/>
          </a:xfrm>
          <a:prstGeom prst="rect">
            <a:avLst/>
          </a:prstGeom>
          <a:noFill/>
          <a:ln>
            <a:noFill/>
          </a:ln>
        </p:spPr>
      </p:pic>
      <p:sp>
        <p:nvSpPr>
          <p:cNvPr id="282" name="Google Shape;282;p61"/>
          <p:cNvSpPr txBox="1"/>
          <p:nvPr/>
        </p:nvSpPr>
        <p:spPr>
          <a:xfrm>
            <a:off x="4282530" y="3154617"/>
            <a:ext cx="31524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Helvetica Neue"/>
                <a:ea typeface="Helvetica Neue"/>
                <a:cs typeface="Helvetica Neue"/>
                <a:sym typeface="Helvetica Neue"/>
              </a:rPr>
              <a:t>Atributo que enumera los nombres de las hojas. </a:t>
            </a:r>
            <a:endParaRPr b="0" i="0" sz="14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62"/>
          <p:cNvSpPr txBox="1"/>
          <p:nvPr/>
        </p:nvSpPr>
        <p:spPr>
          <a:xfrm>
            <a:off x="501450" y="4683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Otros formatos estructurados (Pickle)</a:t>
            </a:r>
            <a:endParaRPr b="1" i="0" sz="4000" u="none" cap="none" strike="noStrike">
              <a:solidFill>
                <a:schemeClr val="dk1"/>
              </a:solidFill>
              <a:latin typeface="DM Sans"/>
              <a:ea typeface="DM Sans"/>
              <a:cs typeface="DM Sans"/>
              <a:sym typeface="DM Sans"/>
            </a:endParaRPr>
          </a:p>
        </p:txBody>
      </p:sp>
      <p:sp>
        <p:nvSpPr>
          <p:cNvPr id="288" name="Google Shape;288;p62"/>
          <p:cNvSpPr txBox="1"/>
          <p:nvPr/>
        </p:nvSpPr>
        <p:spPr>
          <a:xfrm>
            <a:off x="557650" y="1694775"/>
            <a:ext cx="7282800" cy="456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100"/>
              <a:buFont typeface="Arial"/>
              <a:buNone/>
            </a:pPr>
            <a:r>
              <a:rPr b="0" i="0" lang="es-419" sz="1100" u="none" cap="none" strike="noStrike">
                <a:solidFill>
                  <a:srgbClr val="595959"/>
                </a:solidFill>
                <a:latin typeface="DM Sans"/>
                <a:ea typeface="DM Sans"/>
                <a:cs typeface="DM Sans"/>
                <a:sym typeface="DM Sans"/>
              </a:rPr>
              <a:t>Es un formato nativo de python que es popular para la serialización de objetos.</a:t>
            </a:r>
            <a:endParaRPr b="0" i="0" sz="1100" u="none" cap="none" strike="noStrike">
              <a:solidFill>
                <a:srgbClr val="595959"/>
              </a:solidFill>
              <a:latin typeface="DM Sans"/>
              <a:ea typeface="DM Sans"/>
              <a:cs typeface="DM Sans"/>
              <a:sym typeface="DM Sans"/>
            </a:endParaRPr>
          </a:p>
        </p:txBody>
      </p:sp>
      <p:sp>
        <p:nvSpPr>
          <p:cNvPr id="289" name="Google Shape;289;p62"/>
          <p:cNvSpPr txBox="1"/>
          <p:nvPr/>
        </p:nvSpPr>
        <p:spPr>
          <a:xfrm>
            <a:off x="795181" y="2655063"/>
            <a:ext cx="3940500" cy="11328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15000"/>
              </a:lnSpc>
              <a:spcBef>
                <a:spcPts val="0"/>
              </a:spcBef>
              <a:spcAft>
                <a:spcPts val="0"/>
              </a:spcAft>
              <a:buClr>
                <a:srgbClr val="EA90FF"/>
              </a:buClr>
              <a:buSzPts val="1100"/>
              <a:buFont typeface="DM Sans"/>
              <a:buChar char="✔"/>
            </a:pPr>
            <a:r>
              <a:rPr b="0" i="0" lang="es-419" sz="1100" u="none" cap="none" strike="noStrike">
                <a:solidFill>
                  <a:schemeClr val="dk1"/>
                </a:solidFill>
                <a:latin typeface="DM Sans"/>
                <a:ea typeface="DM Sans"/>
                <a:cs typeface="DM Sans"/>
                <a:sym typeface="DM Sans"/>
              </a:rPr>
              <a:t>Es mucho más rápido que .csv.</a:t>
            </a:r>
            <a:endParaRPr b="0" i="0" sz="1100" u="none" cap="none" strike="noStrike">
              <a:solidFill>
                <a:schemeClr val="dk1"/>
              </a:solidFill>
              <a:latin typeface="DM Sans"/>
              <a:ea typeface="DM Sans"/>
              <a:cs typeface="DM Sans"/>
              <a:sym typeface="DM Sans"/>
            </a:endParaRPr>
          </a:p>
          <a:p>
            <a:pPr indent="-298450" lvl="0" marL="457200" marR="0" rtl="0" algn="l">
              <a:lnSpc>
                <a:spcPct val="115000"/>
              </a:lnSpc>
              <a:spcBef>
                <a:spcPts val="0"/>
              </a:spcBef>
              <a:spcAft>
                <a:spcPts val="0"/>
              </a:spcAft>
              <a:buClr>
                <a:srgbClr val="EA90FF"/>
              </a:buClr>
              <a:buSzPts val="1100"/>
              <a:buFont typeface="DM Sans"/>
              <a:buChar char="✔"/>
            </a:pPr>
            <a:r>
              <a:rPr b="0" i="0" lang="es-419" sz="1100" u="none" cap="none" strike="noStrike">
                <a:solidFill>
                  <a:schemeClr val="dk1"/>
                </a:solidFill>
                <a:latin typeface="DM Sans"/>
                <a:ea typeface="DM Sans"/>
                <a:cs typeface="DM Sans"/>
                <a:sym typeface="DM Sans"/>
              </a:rPr>
              <a:t>Reduce el tamaño de los archivos en la mitad usando técnicas de compresión.</a:t>
            </a:r>
            <a:endParaRPr b="0" i="0" sz="1100" u="none" cap="none" strike="noStrike">
              <a:solidFill>
                <a:schemeClr val="dk1"/>
              </a:solidFill>
              <a:latin typeface="DM Sans"/>
              <a:ea typeface="DM Sans"/>
              <a:cs typeface="DM Sans"/>
              <a:sym typeface="DM Sans"/>
            </a:endParaRPr>
          </a:p>
          <a:p>
            <a:pPr indent="-298450" lvl="0" marL="457200" marR="0" rtl="0" algn="l">
              <a:lnSpc>
                <a:spcPct val="115000"/>
              </a:lnSpc>
              <a:spcBef>
                <a:spcPts val="0"/>
              </a:spcBef>
              <a:spcAft>
                <a:spcPts val="0"/>
              </a:spcAft>
              <a:buClr>
                <a:srgbClr val="EA90FF"/>
              </a:buClr>
              <a:buSzPts val="1100"/>
              <a:buFont typeface="DM Sans"/>
              <a:buChar char="✔"/>
            </a:pPr>
            <a:r>
              <a:rPr b="0" i="0" lang="es-419" sz="1100" u="none" cap="none" strike="noStrike">
                <a:solidFill>
                  <a:schemeClr val="dk1"/>
                </a:solidFill>
                <a:latin typeface="DM Sans"/>
                <a:ea typeface="DM Sans"/>
                <a:cs typeface="DM Sans"/>
                <a:sym typeface="DM Sans"/>
              </a:rPr>
              <a:t>No hay necesidad de especificar columnas de datos ni argumentos.</a:t>
            </a:r>
            <a:endParaRPr b="0" i="0" sz="1100" u="none" cap="none" strike="noStrike">
              <a:solidFill>
                <a:schemeClr val="dk1"/>
              </a:solidFill>
              <a:latin typeface="DM Sans"/>
              <a:ea typeface="DM Sans"/>
              <a:cs typeface="DM Sans"/>
              <a:sym typeface="DM Sans"/>
            </a:endParaRPr>
          </a:p>
        </p:txBody>
      </p:sp>
      <p:sp>
        <p:nvSpPr>
          <p:cNvPr id="290" name="Google Shape;290;p62"/>
          <p:cNvSpPr txBox="1"/>
          <p:nvPr/>
        </p:nvSpPr>
        <p:spPr>
          <a:xfrm>
            <a:off x="5232214" y="2705813"/>
            <a:ext cx="2523900" cy="7434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15000"/>
              </a:lnSpc>
              <a:spcBef>
                <a:spcPts val="0"/>
              </a:spcBef>
              <a:spcAft>
                <a:spcPts val="0"/>
              </a:spcAft>
              <a:buClr>
                <a:srgbClr val="EA90FF"/>
              </a:buClr>
              <a:buSzPts val="1100"/>
              <a:buFont typeface="DM Sans"/>
              <a:buChar char="✔"/>
            </a:pPr>
            <a:r>
              <a:rPr b="0" i="0" lang="es-419" sz="1100" u="none" cap="none" strike="noStrike">
                <a:solidFill>
                  <a:schemeClr val="dk1"/>
                </a:solidFill>
                <a:latin typeface="DM Sans"/>
                <a:ea typeface="DM Sans"/>
                <a:cs typeface="DM Sans"/>
                <a:sym typeface="DM Sans"/>
              </a:rPr>
              <a:t>Al ser nativo de python solo puede leerse utilizando python.</a:t>
            </a:r>
            <a:endParaRPr b="0" i="0" sz="1100" u="none" cap="none" strike="noStrike">
              <a:solidFill>
                <a:schemeClr val="dk1"/>
              </a:solidFill>
              <a:latin typeface="DM Sans"/>
              <a:ea typeface="DM Sans"/>
              <a:cs typeface="DM Sans"/>
              <a:sym typeface="DM Sans"/>
            </a:endParaRPr>
          </a:p>
        </p:txBody>
      </p:sp>
      <p:pic>
        <p:nvPicPr>
          <p:cNvPr id="291" name="Google Shape;291;p62"/>
          <p:cNvPicPr preferRelativeResize="0"/>
          <p:nvPr/>
        </p:nvPicPr>
        <p:blipFill rotWithShape="1">
          <a:blip r:embed="rId3">
            <a:alphaModFix/>
          </a:blip>
          <a:srcRect b="0" l="0" r="0" t="0"/>
          <a:stretch/>
        </p:blipFill>
        <p:spPr>
          <a:xfrm>
            <a:off x="6086991" y="2055610"/>
            <a:ext cx="680873" cy="578096"/>
          </a:xfrm>
          <a:prstGeom prst="rect">
            <a:avLst/>
          </a:prstGeom>
          <a:noFill/>
          <a:ln>
            <a:noFill/>
          </a:ln>
        </p:spPr>
      </p:pic>
      <p:pic>
        <p:nvPicPr>
          <p:cNvPr id="292" name="Google Shape;292;p62"/>
          <p:cNvPicPr preferRelativeResize="0"/>
          <p:nvPr/>
        </p:nvPicPr>
        <p:blipFill rotWithShape="1">
          <a:blip r:embed="rId4">
            <a:alphaModFix/>
          </a:blip>
          <a:srcRect b="0" l="0" r="0" t="0"/>
          <a:stretch/>
        </p:blipFill>
        <p:spPr>
          <a:xfrm>
            <a:off x="1963603" y="2034272"/>
            <a:ext cx="680882" cy="620802"/>
          </a:xfrm>
          <a:prstGeom prst="rect">
            <a:avLst/>
          </a:prstGeom>
          <a:noFill/>
          <a:ln>
            <a:noFill/>
          </a:ln>
        </p:spPr>
      </p:pic>
      <p:pic>
        <p:nvPicPr>
          <p:cNvPr id="293" name="Google Shape;293;p62"/>
          <p:cNvPicPr preferRelativeResize="0"/>
          <p:nvPr/>
        </p:nvPicPr>
        <p:blipFill rotWithShape="1">
          <a:blip r:embed="rId5">
            <a:alphaModFix/>
          </a:blip>
          <a:srcRect b="0" l="0" r="0" t="0"/>
          <a:stretch/>
        </p:blipFill>
        <p:spPr>
          <a:xfrm>
            <a:off x="3264225" y="3521350"/>
            <a:ext cx="3181400" cy="1042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grpSp>
        <p:nvGrpSpPr>
          <p:cNvPr id="298" name="Google Shape;298;p63"/>
          <p:cNvGrpSpPr/>
          <p:nvPr/>
        </p:nvGrpSpPr>
        <p:grpSpPr>
          <a:xfrm>
            <a:off x="4202556" y="994173"/>
            <a:ext cx="738900" cy="738900"/>
            <a:chOff x="974706" y="2467173"/>
            <a:chExt cx="738900" cy="738900"/>
          </a:xfrm>
        </p:grpSpPr>
        <p:sp>
          <p:nvSpPr>
            <p:cNvPr id="299" name="Google Shape;299;p63"/>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0" name="Google Shape;300;p63"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301" name="Google Shape;301;p63"/>
          <p:cNvSpPr txBox="1"/>
          <p:nvPr/>
        </p:nvSpPr>
        <p:spPr>
          <a:xfrm>
            <a:off x="858925" y="2208625"/>
            <a:ext cx="75513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Lectura de datos con Pandas</a:t>
            </a:r>
            <a:endParaRPr b="1" i="0" sz="4000" u="none" cap="none" strike="noStrike">
              <a:solidFill>
                <a:schemeClr val="dk1"/>
              </a:solidFill>
              <a:highlight>
                <a:srgbClr val="EAFF6A"/>
              </a:highlight>
              <a:latin typeface="DM Sans"/>
              <a:ea typeface="DM Sans"/>
              <a:cs typeface="DM Sans"/>
              <a:sym typeface="DM Sans"/>
            </a:endParaRPr>
          </a:p>
        </p:txBody>
      </p:sp>
      <p:sp>
        <p:nvSpPr>
          <p:cNvPr id="302" name="Google Shape;302;p63"/>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419" sz="2000" u="none" cap="none" strike="noStrike">
                <a:solidFill>
                  <a:srgbClr val="83AEFB"/>
                </a:solidFill>
                <a:latin typeface="DM Sans"/>
                <a:ea typeface="DM Sans"/>
                <a:cs typeface="DM Sans"/>
                <a:sym typeface="DM Sans"/>
              </a:rPr>
              <a:t>Duración: </a:t>
            </a:r>
            <a:r>
              <a:rPr b="1" i="0" lang="es-419" sz="2000" u="none" cap="none" strike="noStrike">
                <a:solidFill>
                  <a:srgbClr val="83AEFB"/>
                </a:solidFill>
                <a:latin typeface="DM Sans"/>
                <a:ea typeface="DM Sans"/>
                <a:cs typeface="DM Sans"/>
                <a:sym typeface="DM Sans"/>
              </a:rPr>
              <a:t>15-20 mins</a:t>
            </a:r>
            <a:endParaRPr b="1" i="0" sz="2000" u="none" cap="none" strike="noStrike">
              <a:solidFill>
                <a:srgbClr val="83AEFB"/>
              </a:solidFill>
              <a:latin typeface="DM Sans"/>
              <a:ea typeface="DM Sans"/>
              <a:cs typeface="DM Sans"/>
              <a:sym typeface="DM Sans"/>
            </a:endParaRPr>
          </a:p>
        </p:txBody>
      </p:sp>
      <p:sp>
        <p:nvSpPr>
          <p:cNvPr id="303" name="Google Shape;303;p63"/>
          <p:cNvSpPr txBox="1"/>
          <p:nvPr/>
        </p:nvSpPr>
        <p:spPr>
          <a:xfrm>
            <a:off x="987300" y="2947538"/>
            <a:ext cx="7169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419" sz="2000" u="none" cap="none" strike="noStrike">
                <a:solidFill>
                  <a:srgbClr val="999999"/>
                </a:solidFill>
                <a:latin typeface="DM Sans"/>
                <a:ea typeface="DM Sans"/>
                <a:cs typeface="DM Sans"/>
                <a:sym typeface="DM Sans"/>
              </a:rPr>
              <a:t>Examinaremos cómo leer datos en formato sql, JSON y cómo utilizar APIs</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grpSp>
        <p:nvGrpSpPr>
          <p:cNvPr id="308" name="Google Shape;308;p64"/>
          <p:cNvGrpSpPr/>
          <p:nvPr/>
        </p:nvGrpSpPr>
        <p:grpSpPr>
          <a:xfrm>
            <a:off x="457347" y="468298"/>
            <a:ext cx="431074" cy="431074"/>
            <a:chOff x="974706" y="2467173"/>
            <a:chExt cx="738900" cy="738900"/>
          </a:xfrm>
        </p:grpSpPr>
        <p:sp>
          <p:nvSpPr>
            <p:cNvPr id="309" name="Google Shape;309;p64"/>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0" name="Google Shape;310;p64"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311" name="Google Shape;311;p64"/>
          <p:cNvSpPr txBox="1"/>
          <p:nvPr/>
        </p:nvSpPr>
        <p:spPr>
          <a:xfrm>
            <a:off x="523825" y="835400"/>
            <a:ext cx="4987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Lectura de datos con Pandas</a:t>
            </a:r>
            <a:endParaRPr b="1" i="0" sz="4000" u="none" cap="none" strike="noStrike">
              <a:solidFill>
                <a:schemeClr val="dk1"/>
              </a:solidFill>
              <a:latin typeface="DM Sans"/>
              <a:ea typeface="DM Sans"/>
              <a:cs typeface="DM Sans"/>
              <a:sym typeface="DM Sans"/>
            </a:endParaRPr>
          </a:p>
        </p:txBody>
      </p:sp>
      <p:pic>
        <p:nvPicPr>
          <p:cNvPr id="312" name="Google Shape;312;p64"/>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313" name="Google Shape;313;p64"/>
          <p:cNvSpPr txBox="1"/>
          <p:nvPr/>
        </p:nvSpPr>
        <p:spPr>
          <a:xfrm>
            <a:off x="597175" y="2128400"/>
            <a:ext cx="5321700" cy="2685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250" u="none" cap="none" strike="noStrike">
                <a:solidFill>
                  <a:srgbClr val="000000"/>
                </a:solidFill>
                <a:latin typeface="DM Sans"/>
                <a:ea typeface="DM Sans"/>
                <a:cs typeface="DM Sans"/>
                <a:sym typeface="DM Sans"/>
              </a:rPr>
              <a:t>Aprenderemos a manipular SQL, JSON y APIs. </a:t>
            </a:r>
            <a:endParaRPr b="1" i="0" sz="12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2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250" u="none" cap="none" strike="noStrike">
                <a:solidFill>
                  <a:srgbClr val="000000"/>
                </a:solidFill>
                <a:latin typeface="DM Sans"/>
                <a:ea typeface="DM Sans"/>
                <a:cs typeface="DM Sans"/>
                <a:sym typeface="DM Sans"/>
              </a:rPr>
              <a:t>Exploramos las librerías sqlite3, yfinance y la función read_json con el fin de comprender cómo leer y procesar archivos en diferentes formatos. </a:t>
            </a:r>
            <a:endParaRPr b="0" i="0" sz="1250" u="none" cap="none" strike="noStrike">
              <a:solidFill>
                <a:srgbClr val="000000"/>
              </a:solidFill>
              <a:latin typeface="DM Sans"/>
              <a:ea typeface="DM Sans"/>
              <a:cs typeface="DM Sans"/>
              <a:sym typeface="DM Sans"/>
            </a:endParaRPr>
          </a:p>
          <a:p>
            <a:pPr indent="-307975" lvl="0" marL="457200" marR="0" rtl="0" algn="l">
              <a:lnSpc>
                <a:spcPct val="100000"/>
              </a:lnSpc>
              <a:spcBef>
                <a:spcPts val="0"/>
              </a:spcBef>
              <a:spcAft>
                <a:spcPts val="0"/>
              </a:spcAft>
              <a:buClr>
                <a:srgbClr val="000000"/>
              </a:buClr>
              <a:buSzPts val="1250"/>
              <a:buFont typeface="DM Sans"/>
              <a:buAutoNum type="arabicPeriod"/>
            </a:pPr>
            <a:r>
              <a:rPr b="0" i="0" lang="es-419" sz="1250" u="none" cap="none" strike="noStrike">
                <a:solidFill>
                  <a:srgbClr val="000000"/>
                </a:solidFill>
                <a:latin typeface="DM Sans"/>
                <a:ea typeface="DM Sans"/>
                <a:cs typeface="DM Sans"/>
                <a:sym typeface="DM Sans"/>
              </a:rPr>
              <a:t>Leer las tablas NBA_season1718_salary y Season_Stats dentro del archivo nba_salary.sqlite</a:t>
            </a:r>
            <a:endParaRPr b="0" i="0" sz="1250" u="none" cap="none" strike="noStrike">
              <a:solidFill>
                <a:srgbClr val="000000"/>
              </a:solidFill>
              <a:latin typeface="DM Sans"/>
              <a:ea typeface="DM Sans"/>
              <a:cs typeface="DM Sans"/>
              <a:sym typeface="DM Sans"/>
            </a:endParaRPr>
          </a:p>
          <a:p>
            <a:pPr indent="-307975" lvl="0" marL="457200" marR="0" rtl="0" algn="l">
              <a:lnSpc>
                <a:spcPct val="100000"/>
              </a:lnSpc>
              <a:spcBef>
                <a:spcPts val="0"/>
              </a:spcBef>
              <a:spcAft>
                <a:spcPts val="0"/>
              </a:spcAft>
              <a:buClr>
                <a:srgbClr val="000000"/>
              </a:buClr>
              <a:buSzPts val="1250"/>
              <a:buFont typeface="DM Sans"/>
              <a:buAutoNum type="arabicPeriod"/>
            </a:pPr>
            <a:r>
              <a:rPr b="0" i="0" lang="es-419" sz="1250" u="none" cap="none" strike="noStrike">
                <a:solidFill>
                  <a:srgbClr val="000000"/>
                </a:solidFill>
                <a:latin typeface="DM Sans"/>
                <a:ea typeface="DM Sans"/>
                <a:cs typeface="DM Sans"/>
                <a:sym typeface="DM Sans"/>
              </a:rPr>
              <a:t>Leer el archivo JSON en la siguiente página Web: </a:t>
            </a:r>
            <a:r>
              <a:rPr b="0" i="0" lang="es-419" sz="1250" u="sng" cap="none" strike="noStrike">
                <a:solidFill>
                  <a:schemeClr val="hlink"/>
                </a:solidFill>
                <a:latin typeface="DM Sans"/>
                <a:ea typeface="DM Sans"/>
                <a:cs typeface="DM Sans"/>
                <a:sym typeface="DM Sans"/>
                <a:hlinkClick r:id="rId5"/>
              </a:rPr>
              <a:t>JSON file</a:t>
            </a:r>
            <a:endParaRPr b="0" i="0" sz="1250" u="none" cap="none" strike="noStrike">
              <a:solidFill>
                <a:srgbClr val="000000"/>
              </a:solidFill>
              <a:latin typeface="DM Sans"/>
              <a:ea typeface="DM Sans"/>
              <a:cs typeface="DM Sans"/>
              <a:sym typeface="DM Sans"/>
            </a:endParaRPr>
          </a:p>
          <a:p>
            <a:pPr indent="-307975" lvl="0" marL="457200" marR="0" rtl="0" algn="l">
              <a:lnSpc>
                <a:spcPct val="100000"/>
              </a:lnSpc>
              <a:spcBef>
                <a:spcPts val="0"/>
              </a:spcBef>
              <a:spcAft>
                <a:spcPts val="0"/>
              </a:spcAft>
              <a:buClr>
                <a:srgbClr val="000000"/>
              </a:buClr>
              <a:buSzPts val="1250"/>
              <a:buFont typeface="DM Sans"/>
              <a:buAutoNum type="arabicPeriod"/>
            </a:pPr>
            <a:r>
              <a:rPr b="0" i="0" lang="es-419" sz="1250" u="none" cap="none" strike="noStrike">
                <a:solidFill>
                  <a:srgbClr val="000000"/>
                </a:solidFill>
                <a:latin typeface="DM Sans"/>
                <a:ea typeface="DM Sans"/>
                <a:cs typeface="DM Sans"/>
                <a:sym typeface="DM Sans"/>
              </a:rPr>
              <a:t>Utilizar la funcion Ticker de yfinance para extraer información relevante de la compañias PFE (Pfizer)</a:t>
            </a:r>
            <a:endParaRPr b="0" i="0" sz="12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2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250" u="none" cap="none" strike="noStrike">
                <a:solidFill>
                  <a:srgbClr val="000000"/>
                </a:solidFill>
                <a:latin typeface="DM Sans"/>
                <a:ea typeface="DM Sans"/>
                <a:cs typeface="DM Sans"/>
                <a:sym typeface="DM Sans"/>
              </a:rPr>
              <a:t>Trabajaremos de forma</a:t>
            </a:r>
            <a:r>
              <a:rPr b="1" i="0" lang="es-419" sz="1250" u="none" cap="none" strike="noStrike">
                <a:solidFill>
                  <a:srgbClr val="000000"/>
                </a:solidFill>
                <a:latin typeface="DM Sans"/>
                <a:ea typeface="DM Sans"/>
                <a:cs typeface="DM Sans"/>
                <a:sym typeface="DM Sans"/>
              </a:rPr>
              <a:t> individual.</a:t>
            </a:r>
            <a:r>
              <a:rPr b="0" i="0" lang="es-419" sz="1250" u="none" cap="none" strike="noStrike">
                <a:solidFill>
                  <a:srgbClr val="000000"/>
                </a:solidFill>
                <a:latin typeface="DM Sans"/>
                <a:ea typeface="DM Sans"/>
                <a:cs typeface="DM Sans"/>
                <a:sym typeface="DM Sans"/>
              </a:rPr>
              <a:t> Se estiman</a:t>
            </a:r>
            <a:r>
              <a:rPr b="1" i="0" lang="es-419" sz="1250" u="none" cap="none" strike="noStrike">
                <a:solidFill>
                  <a:srgbClr val="000000"/>
                </a:solidFill>
                <a:latin typeface="DM Sans"/>
                <a:ea typeface="DM Sans"/>
                <a:cs typeface="DM Sans"/>
                <a:sym typeface="DM Sans"/>
              </a:rPr>
              <a:t> 5 minutos para cada ejercicio de lectura y 5 min para compartir las conclusiones.</a:t>
            </a:r>
            <a:endParaRPr b="1" i="0" sz="1250" u="none" cap="none" strike="noStrike">
              <a:solidFill>
                <a:srgbClr val="000000"/>
              </a:solidFill>
              <a:latin typeface="DM Sans"/>
              <a:ea typeface="DM Sans"/>
              <a:cs typeface="DM Sans"/>
              <a:sym typeface="DM Sans"/>
            </a:endParaRPr>
          </a:p>
        </p:txBody>
      </p:sp>
      <p:sp>
        <p:nvSpPr>
          <p:cNvPr id="314" name="Google Shape;314;p64"/>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65"/>
          <p:cNvSpPr txBox="1"/>
          <p:nvPr/>
        </p:nvSpPr>
        <p:spPr>
          <a:xfrm>
            <a:off x="1461288" y="2202300"/>
            <a:ext cx="6221400" cy="2401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419" sz="4000">
                <a:solidFill>
                  <a:schemeClr val="lt1"/>
                </a:solidFill>
                <a:latin typeface="DM Sans"/>
                <a:ea typeface="DM Sans"/>
                <a:cs typeface="DM Sans"/>
                <a:sym typeface="DM Sans"/>
              </a:rPr>
              <a:t>Structured Query Language (SQL)</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t/>
            </a:r>
            <a:endParaRPr b="1" sz="4000">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t/>
            </a:r>
            <a:endParaRPr b="1" sz="4000">
              <a:solidFill>
                <a:schemeClr val="lt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6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Sublenguajes (SQL)</a:t>
            </a:r>
            <a:endParaRPr b="1" i="0" sz="4000" u="none" cap="none" strike="noStrike">
              <a:solidFill>
                <a:schemeClr val="dk1"/>
              </a:solidFill>
              <a:latin typeface="DM Sans"/>
              <a:ea typeface="DM Sans"/>
              <a:cs typeface="DM Sans"/>
              <a:sym typeface="DM Sans"/>
            </a:endParaRPr>
          </a:p>
        </p:txBody>
      </p:sp>
      <p:sp>
        <p:nvSpPr>
          <p:cNvPr id="325" name="Google Shape;325;p66"/>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66"/>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66"/>
          <p:cNvSpPr txBox="1"/>
          <p:nvPr/>
        </p:nvSpPr>
        <p:spPr>
          <a:xfrm>
            <a:off x="556625" y="1872725"/>
            <a:ext cx="886500" cy="569400"/>
          </a:xfrm>
          <a:prstGeom prst="rect">
            <a:avLst/>
          </a:prstGeom>
          <a:solidFill>
            <a:srgbClr val="EAFF6A"/>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1" i="0" lang="es-419" sz="2500" u="none" cap="none" strike="noStrike">
                <a:solidFill>
                  <a:srgbClr val="000000"/>
                </a:solidFill>
                <a:latin typeface="DM Sans"/>
                <a:ea typeface="DM Sans"/>
                <a:cs typeface="DM Sans"/>
                <a:sym typeface="DM Sans"/>
              </a:rPr>
              <a:t>DDL</a:t>
            </a:r>
            <a:endParaRPr b="1" i="0" sz="2500" u="none" cap="none" strike="noStrike">
              <a:solidFill>
                <a:srgbClr val="000000"/>
              </a:solidFill>
              <a:latin typeface="DM Sans"/>
              <a:ea typeface="DM Sans"/>
              <a:cs typeface="DM Sans"/>
              <a:sym typeface="DM Sans"/>
            </a:endParaRPr>
          </a:p>
        </p:txBody>
      </p:sp>
      <p:sp>
        <p:nvSpPr>
          <p:cNvPr id="328" name="Google Shape;328;p66"/>
          <p:cNvSpPr txBox="1"/>
          <p:nvPr/>
        </p:nvSpPr>
        <p:spPr>
          <a:xfrm>
            <a:off x="556625" y="3609800"/>
            <a:ext cx="886500" cy="569400"/>
          </a:xfrm>
          <a:prstGeom prst="rect">
            <a:avLst/>
          </a:prstGeom>
          <a:solidFill>
            <a:srgbClr val="EAFF6A"/>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1" i="0" lang="es-419" sz="2500" u="none" cap="none" strike="noStrike">
                <a:solidFill>
                  <a:srgbClr val="000000"/>
                </a:solidFill>
                <a:latin typeface="DM Sans"/>
                <a:ea typeface="DM Sans"/>
                <a:cs typeface="DM Sans"/>
                <a:sym typeface="DM Sans"/>
              </a:rPr>
              <a:t>DML</a:t>
            </a:r>
            <a:endParaRPr b="1" i="0" sz="2500" u="none" cap="none" strike="noStrike">
              <a:solidFill>
                <a:srgbClr val="000000"/>
              </a:solidFill>
              <a:latin typeface="DM Sans"/>
              <a:ea typeface="DM Sans"/>
              <a:cs typeface="DM Sans"/>
              <a:sym typeface="DM Sans"/>
            </a:endParaRPr>
          </a:p>
        </p:txBody>
      </p:sp>
      <p:sp>
        <p:nvSpPr>
          <p:cNvPr id="329" name="Google Shape;329;p66"/>
          <p:cNvSpPr txBox="1"/>
          <p:nvPr/>
        </p:nvSpPr>
        <p:spPr>
          <a:xfrm>
            <a:off x="4527675" y="3609800"/>
            <a:ext cx="886500" cy="569400"/>
          </a:xfrm>
          <a:prstGeom prst="rect">
            <a:avLst/>
          </a:prstGeom>
          <a:solidFill>
            <a:srgbClr val="EAFF6A"/>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1" i="0" lang="es-419" sz="2500" u="none" cap="none" strike="noStrike">
                <a:solidFill>
                  <a:srgbClr val="000000"/>
                </a:solidFill>
                <a:latin typeface="DM Sans"/>
                <a:ea typeface="DM Sans"/>
                <a:cs typeface="DM Sans"/>
                <a:sym typeface="DM Sans"/>
              </a:rPr>
              <a:t>TCL</a:t>
            </a:r>
            <a:endParaRPr b="1" i="0" sz="2500" u="none" cap="none" strike="noStrike">
              <a:solidFill>
                <a:srgbClr val="000000"/>
              </a:solidFill>
              <a:latin typeface="DM Sans"/>
              <a:ea typeface="DM Sans"/>
              <a:cs typeface="DM Sans"/>
              <a:sym typeface="DM Sans"/>
            </a:endParaRPr>
          </a:p>
        </p:txBody>
      </p:sp>
      <p:sp>
        <p:nvSpPr>
          <p:cNvPr id="330" name="Google Shape;330;p66"/>
          <p:cNvSpPr txBox="1"/>
          <p:nvPr/>
        </p:nvSpPr>
        <p:spPr>
          <a:xfrm>
            <a:off x="4527663" y="1872725"/>
            <a:ext cx="886500" cy="569400"/>
          </a:xfrm>
          <a:prstGeom prst="rect">
            <a:avLst/>
          </a:prstGeom>
          <a:solidFill>
            <a:srgbClr val="EAFF6A"/>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1" i="0" lang="es-419" sz="2500" u="none" cap="none" strike="noStrike">
                <a:solidFill>
                  <a:srgbClr val="000000"/>
                </a:solidFill>
                <a:latin typeface="DM Sans"/>
                <a:ea typeface="DM Sans"/>
                <a:cs typeface="DM Sans"/>
                <a:sym typeface="DM Sans"/>
              </a:rPr>
              <a:t>DCL</a:t>
            </a:r>
            <a:endParaRPr b="1" i="0" sz="2500" u="none" cap="none" strike="noStrike">
              <a:solidFill>
                <a:srgbClr val="000000"/>
              </a:solidFill>
              <a:latin typeface="DM Sans"/>
              <a:ea typeface="DM Sans"/>
              <a:cs typeface="DM Sans"/>
              <a:sym typeface="DM Sans"/>
            </a:endParaRPr>
          </a:p>
        </p:txBody>
      </p:sp>
      <p:sp>
        <p:nvSpPr>
          <p:cNvPr id="331" name="Google Shape;331;p66"/>
          <p:cNvSpPr txBox="1"/>
          <p:nvPr/>
        </p:nvSpPr>
        <p:spPr>
          <a:xfrm>
            <a:off x="1455450" y="1763475"/>
            <a:ext cx="3000000" cy="870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Conjunto de sentencias para la </a:t>
            </a:r>
            <a:r>
              <a:rPr b="1" i="0" lang="es-419" sz="1350" u="none" cap="none" strike="noStrike">
                <a:solidFill>
                  <a:srgbClr val="000000"/>
                </a:solidFill>
                <a:latin typeface="DM Sans"/>
                <a:ea typeface="DM Sans"/>
                <a:cs typeface="DM Sans"/>
                <a:sym typeface="DM Sans"/>
              </a:rPr>
              <a:t>definición y modificación</a:t>
            </a:r>
            <a:r>
              <a:rPr b="0" i="0" lang="es-419" sz="1350" u="none" cap="none" strike="noStrike">
                <a:solidFill>
                  <a:srgbClr val="000000"/>
                </a:solidFill>
                <a:latin typeface="DM Sans"/>
                <a:ea typeface="DM Sans"/>
                <a:cs typeface="DM Sans"/>
                <a:sym typeface="DM Sans"/>
              </a:rPr>
              <a:t> de la base de datos y sus tablas.</a:t>
            </a:r>
            <a:endParaRPr b="0" i="0" sz="1350" u="none" cap="none" strike="noStrike">
              <a:solidFill>
                <a:srgbClr val="000000"/>
              </a:solidFill>
              <a:latin typeface="DM Sans"/>
              <a:ea typeface="DM Sans"/>
              <a:cs typeface="DM Sans"/>
              <a:sym typeface="DM Sans"/>
            </a:endParaRPr>
          </a:p>
        </p:txBody>
      </p:sp>
      <p:sp>
        <p:nvSpPr>
          <p:cNvPr id="332" name="Google Shape;332;p66"/>
          <p:cNvSpPr txBox="1"/>
          <p:nvPr/>
        </p:nvSpPr>
        <p:spPr>
          <a:xfrm>
            <a:off x="1455450" y="3552050"/>
            <a:ext cx="3000000" cy="870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Conjunto de sentencias para la </a:t>
            </a:r>
            <a:r>
              <a:rPr b="1" i="0" lang="es-419" sz="1350" u="none" cap="none" strike="noStrike">
                <a:solidFill>
                  <a:srgbClr val="000000"/>
                </a:solidFill>
                <a:latin typeface="DM Sans"/>
                <a:ea typeface="DM Sans"/>
                <a:cs typeface="DM Sans"/>
                <a:sym typeface="DM Sans"/>
              </a:rPr>
              <a:t>manipulación de los datos </a:t>
            </a:r>
            <a:r>
              <a:rPr b="0" i="0" lang="es-419" sz="1350" u="none" cap="none" strike="noStrike">
                <a:solidFill>
                  <a:srgbClr val="000000"/>
                </a:solidFill>
                <a:latin typeface="DM Sans"/>
                <a:ea typeface="DM Sans"/>
                <a:cs typeface="DM Sans"/>
                <a:sym typeface="DM Sans"/>
              </a:rPr>
              <a:t>almacenados.</a:t>
            </a:r>
            <a:endParaRPr b="0" i="0" sz="1350" u="none" cap="none" strike="noStrike">
              <a:solidFill>
                <a:srgbClr val="000000"/>
              </a:solidFill>
              <a:latin typeface="DM Sans"/>
              <a:ea typeface="DM Sans"/>
              <a:cs typeface="DM Sans"/>
              <a:sym typeface="DM Sans"/>
            </a:endParaRPr>
          </a:p>
        </p:txBody>
      </p:sp>
      <p:sp>
        <p:nvSpPr>
          <p:cNvPr id="333" name="Google Shape;333;p66"/>
          <p:cNvSpPr txBox="1"/>
          <p:nvPr/>
        </p:nvSpPr>
        <p:spPr>
          <a:xfrm>
            <a:off x="5414175" y="1815738"/>
            <a:ext cx="3000000" cy="110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Conjunto de sentencias para la </a:t>
            </a:r>
            <a:r>
              <a:rPr b="1" i="0" lang="es-419" sz="1350" u="none" cap="none" strike="noStrike">
                <a:solidFill>
                  <a:srgbClr val="000000"/>
                </a:solidFill>
                <a:latin typeface="DM Sans"/>
                <a:ea typeface="DM Sans"/>
                <a:cs typeface="DM Sans"/>
                <a:sym typeface="DM Sans"/>
              </a:rPr>
              <a:t>administración de los privilegios</a:t>
            </a:r>
            <a:r>
              <a:rPr b="0" i="0" lang="es-419" sz="1350" u="none" cap="none" strike="noStrike">
                <a:solidFill>
                  <a:srgbClr val="000000"/>
                </a:solidFill>
                <a:latin typeface="DM Sans"/>
                <a:ea typeface="DM Sans"/>
                <a:cs typeface="DM Sans"/>
                <a:sym typeface="DM Sans"/>
              </a:rPr>
              <a:t> de los distintos usuarios que se conectarán a la base de datos.</a:t>
            </a:r>
            <a:endParaRPr b="0" i="0" sz="1350" u="none" cap="none" strike="noStrike">
              <a:solidFill>
                <a:srgbClr val="000000"/>
              </a:solidFill>
              <a:latin typeface="DM Sans"/>
              <a:ea typeface="DM Sans"/>
              <a:cs typeface="DM Sans"/>
              <a:sym typeface="DM Sans"/>
            </a:endParaRPr>
          </a:p>
        </p:txBody>
      </p:sp>
      <p:sp>
        <p:nvSpPr>
          <p:cNvPr id="334" name="Google Shape;334;p66"/>
          <p:cNvSpPr txBox="1"/>
          <p:nvPr/>
        </p:nvSpPr>
        <p:spPr>
          <a:xfrm>
            <a:off x="5414175" y="3609800"/>
            <a:ext cx="3000000" cy="631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Conjunto de sentencias para la para la </a:t>
            </a:r>
            <a:r>
              <a:rPr b="1" i="0" lang="es-419" sz="1350" u="none" cap="none" strike="noStrike">
                <a:solidFill>
                  <a:srgbClr val="000000"/>
                </a:solidFill>
                <a:latin typeface="DM Sans"/>
                <a:ea typeface="DM Sans"/>
                <a:cs typeface="DM Sans"/>
                <a:sym typeface="DM Sans"/>
              </a:rPr>
              <a:t>gestión de transacciones</a:t>
            </a:r>
            <a:r>
              <a:rPr b="0" i="0" lang="es-419" sz="1350" u="none" cap="none" strike="noStrike">
                <a:solidFill>
                  <a:srgbClr val="000000"/>
                </a:solidFill>
                <a:latin typeface="DM Sans"/>
                <a:ea typeface="DM Sans"/>
                <a:cs typeface="DM Sans"/>
                <a:sym typeface="DM Sans"/>
              </a:rPr>
              <a:t>.</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67"/>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67"/>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lt1"/>
                </a:solidFill>
                <a:latin typeface="DM Sans"/>
                <a:ea typeface="DM Sans"/>
                <a:cs typeface="DM Sans"/>
                <a:sym typeface="DM Sans"/>
              </a:rPr>
              <a:t>Para esta clase…</a:t>
            </a:r>
            <a:endParaRPr b="1" i="0" sz="3500" u="none" cap="none" strike="noStrike">
              <a:solidFill>
                <a:schemeClr val="lt1"/>
              </a:solidFill>
              <a:latin typeface="DM Sans"/>
              <a:ea typeface="DM Sans"/>
              <a:cs typeface="DM Sans"/>
              <a:sym typeface="DM Sans"/>
            </a:endParaRPr>
          </a:p>
        </p:txBody>
      </p:sp>
      <p:sp>
        <p:nvSpPr>
          <p:cNvPr id="341" name="Google Shape;341;p67"/>
          <p:cNvSpPr txBox="1"/>
          <p:nvPr/>
        </p:nvSpPr>
        <p:spPr>
          <a:xfrm>
            <a:off x="877100" y="1695700"/>
            <a:ext cx="3947700" cy="2304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0" i="0" lang="es-419" sz="1350" u="none" cap="none" strike="noStrike">
                <a:solidFill>
                  <a:schemeClr val="dk1"/>
                </a:solidFill>
                <a:latin typeface="DM Sans"/>
                <a:ea typeface="DM Sans"/>
                <a:cs typeface="DM Sans"/>
                <a:sym typeface="DM Sans"/>
              </a:rPr>
              <a:t>A lo largo del curso </a:t>
            </a:r>
            <a:r>
              <a:rPr b="1" i="0" lang="es-419" sz="1350" u="none" cap="none" strike="noStrike">
                <a:solidFill>
                  <a:schemeClr val="dk1"/>
                </a:solidFill>
                <a:latin typeface="DM Sans"/>
                <a:ea typeface="DM Sans"/>
                <a:cs typeface="DM Sans"/>
                <a:sym typeface="DM Sans"/>
              </a:rPr>
              <a:t>se mostrarán ejemplos utilizando la base de datos de W3School</a:t>
            </a:r>
            <a:r>
              <a:rPr b="0" i="0" lang="es-419" sz="1350" u="none" cap="none" strike="noStrike">
                <a:solidFill>
                  <a:schemeClr val="dk1"/>
                </a:solidFill>
                <a:latin typeface="DM Sans"/>
                <a:ea typeface="DM Sans"/>
                <a:cs typeface="DM Sans"/>
                <a:sym typeface="DM Sans"/>
              </a:rPr>
              <a:t> provista en </a:t>
            </a:r>
            <a:r>
              <a:rPr b="0" i="0" lang="es-419" sz="1350" u="sng" cap="none" strike="noStrike">
                <a:solidFill>
                  <a:srgbClr val="1155CC"/>
                </a:solidFill>
                <a:latin typeface="DM Sans"/>
                <a:ea typeface="DM Sans"/>
                <a:cs typeface="DM Sans"/>
                <a:sym typeface="DM Sans"/>
                <a:hlinkClick r:id="rId3">
                  <a:extLst>
                    <a:ext uri="{A12FA001-AC4F-418D-AE19-62706E023703}">
                      <ahyp:hlinkClr val="tx"/>
                    </a:ext>
                  </a:extLst>
                </a:hlinkClick>
              </a:rPr>
              <a:t>este enlace</a:t>
            </a:r>
            <a:r>
              <a:rPr b="0" i="0" lang="es-419" sz="1350" u="none" cap="none" strike="noStrike">
                <a:solidFill>
                  <a:schemeClr val="dk1"/>
                </a:solidFill>
                <a:latin typeface="DM Sans"/>
                <a:ea typeface="DM Sans"/>
                <a:cs typeface="DM Sans"/>
                <a:sym typeface="DM Sans"/>
              </a:rPr>
              <a:t>. </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50"/>
              <a:buFont typeface="Arial"/>
              <a:buNone/>
            </a:pPr>
            <a:r>
              <a:rPr b="0" i="0" lang="es-419" sz="1350" u="none" cap="none" strike="noStrike">
                <a:solidFill>
                  <a:schemeClr val="dk1"/>
                </a:solidFill>
                <a:latin typeface="DM Sans"/>
                <a:ea typeface="DM Sans"/>
                <a:cs typeface="DM Sans"/>
                <a:sym typeface="DM Sans"/>
              </a:rPr>
              <a:t>Si bien la herramienta cuenta con varias limitaciones en comparación con un sistema de gestión de bases de datos real, </a:t>
            </a:r>
            <a:r>
              <a:rPr b="1" i="0" lang="es-419" sz="1350" u="none" cap="none" strike="noStrike">
                <a:solidFill>
                  <a:schemeClr val="dk1"/>
                </a:solidFill>
                <a:latin typeface="DM Sans"/>
                <a:ea typeface="DM Sans"/>
                <a:cs typeface="DM Sans"/>
                <a:sym typeface="DM Sans"/>
              </a:rPr>
              <a:t>será suficiente para permitirnos un primer acercamiento a SQL</a:t>
            </a:r>
            <a:r>
              <a:rPr b="0" i="0" lang="es-419" sz="1350" u="none" cap="none" strike="noStrike">
                <a:solidFill>
                  <a:schemeClr val="dk1"/>
                </a:solidFill>
                <a:latin typeface="DM Sans"/>
                <a:ea typeface="DM Sans"/>
                <a:cs typeface="DM Sans"/>
                <a:sym typeface="DM Sans"/>
              </a:rPr>
              <a:t>.</a:t>
            </a:r>
            <a:endParaRPr b="0" i="0" sz="1350" u="none" cap="none" strike="noStrike">
              <a:solidFill>
                <a:srgbClr val="000000"/>
              </a:solidFill>
              <a:latin typeface="DM Sans"/>
              <a:ea typeface="DM Sans"/>
              <a:cs typeface="DM Sans"/>
              <a:sym typeface="DM Sans"/>
            </a:endParaRPr>
          </a:p>
        </p:txBody>
      </p:sp>
      <p:pic>
        <p:nvPicPr>
          <p:cNvPr id="342" name="Google Shape;342;p67"/>
          <p:cNvPicPr preferRelativeResize="0"/>
          <p:nvPr/>
        </p:nvPicPr>
        <p:blipFill rotWithShape="1">
          <a:blip r:embed="rId4">
            <a:alphaModFix/>
          </a:blip>
          <a:srcRect b="0" l="0" r="0" t="0"/>
          <a:stretch/>
        </p:blipFill>
        <p:spPr>
          <a:xfrm>
            <a:off x="5142725" y="1380200"/>
            <a:ext cx="2935301" cy="29353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68"/>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lt1"/>
                </a:solidFill>
                <a:latin typeface="DM Sans"/>
                <a:ea typeface="DM Sans"/>
                <a:cs typeface="DM Sans"/>
                <a:sym typeface="DM Sans"/>
              </a:rPr>
              <a:t>Lenguaje de definición </a:t>
            </a:r>
            <a:r>
              <a:rPr b="1" i="0" lang="es-419" sz="4000" u="none" cap="none" strike="noStrike">
                <a:solidFill>
                  <a:srgbClr val="EEFF41"/>
                </a:solidFill>
                <a:latin typeface="DM Sans"/>
                <a:ea typeface="DM Sans"/>
                <a:cs typeface="DM Sans"/>
                <a:sym typeface="DM Sans"/>
              </a:rPr>
              <a:t>de datos (DDL)</a:t>
            </a:r>
            <a:endParaRPr b="1" i="0" sz="4000" u="none" cap="none" strike="noStrike">
              <a:solidFill>
                <a:srgbClr val="EEFF41"/>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42"/>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lt1"/>
                </a:solidFill>
                <a:latin typeface="DM Sans"/>
                <a:ea typeface="DM Sans"/>
                <a:cs typeface="DM Sans"/>
                <a:sym typeface="DM Sans"/>
              </a:rPr>
              <a:t>Introducción a la </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rgbClr val="EAFF6A"/>
                </a:solidFill>
                <a:latin typeface="DM Sans"/>
                <a:ea typeface="DM Sans"/>
                <a:cs typeface="DM Sans"/>
                <a:sym typeface="DM Sans"/>
              </a:rPr>
              <a:t>Adquisición de datos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69"/>
          <p:cNvSpPr txBox="1"/>
          <p:nvPr/>
        </p:nvSpPr>
        <p:spPr>
          <a:xfrm>
            <a:off x="501450" y="468325"/>
            <a:ext cx="54306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Sentencias básicas de DDL</a:t>
            </a:r>
            <a:endParaRPr b="1" i="0" sz="4000" u="none" cap="none" strike="noStrike">
              <a:solidFill>
                <a:schemeClr val="dk1"/>
              </a:solidFill>
              <a:latin typeface="DM Sans"/>
              <a:ea typeface="DM Sans"/>
              <a:cs typeface="DM Sans"/>
              <a:sym typeface="DM Sans"/>
            </a:endParaRPr>
          </a:p>
        </p:txBody>
      </p:sp>
      <p:sp>
        <p:nvSpPr>
          <p:cNvPr id="353" name="Google Shape;353;p69"/>
          <p:cNvSpPr txBox="1"/>
          <p:nvPr/>
        </p:nvSpPr>
        <p:spPr>
          <a:xfrm>
            <a:off x="4117875" y="2551388"/>
            <a:ext cx="4054200" cy="8703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419" sz="1350" u="none" cap="none" strike="noStrike">
                <a:solidFill>
                  <a:srgbClr val="000000"/>
                </a:solidFill>
                <a:latin typeface="DM Sans"/>
                <a:ea typeface="DM Sans"/>
                <a:cs typeface="DM Sans"/>
                <a:sym typeface="DM Sans"/>
              </a:rPr>
              <a:t>Mediante este tipo de </a:t>
            </a:r>
            <a:r>
              <a:rPr b="1" i="0" lang="es-419" sz="1350" u="none" cap="none" strike="noStrike">
                <a:solidFill>
                  <a:srgbClr val="000000"/>
                </a:solidFill>
                <a:latin typeface="DM Sans"/>
                <a:ea typeface="DM Sans"/>
                <a:cs typeface="DM Sans"/>
                <a:sym typeface="DM Sans"/>
              </a:rPr>
              <a:t>operaciones</a:t>
            </a:r>
            <a:r>
              <a:rPr b="0" i="0" lang="es-419" sz="1350" u="none" cap="none" strike="noStrike">
                <a:solidFill>
                  <a:srgbClr val="000000"/>
                </a:solidFill>
                <a:latin typeface="DM Sans"/>
                <a:ea typeface="DM Sans"/>
                <a:cs typeface="DM Sans"/>
                <a:sym typeface="DM Sans"/>
              </a:rPr>
              <a:t> es posible </a:t>
            </a:r>
            <a:r>
              <a:rPr b="1" i="0" lang="es-419" sz="1350" u="none" cap="none" strike="noStrike">
                <a:solidFill>
                  <a:srgbClr val="000000"/>
                </a:solidFill>
                <a:latin typeface="DM Sans"/>
                <a:ea typeface="DM Sans"/>
                <a:cs typeface="DM Sans"/>
                <a:sym typeface="DM Sans"/>
              </a:rPr>
              <a:t>definir nuevas tablas, modificarlas, eliminarlas o vaciarlas.</a:t>
            </a:r>
            <a:endParaRPr b="1" i="0" sz="1350" u="none" cap="none" strike="noStrike">
              <a:solidFill>
                <a:srgbClr val="000000"/>
              </a:solidFill>
              <a:latin typeface="DM Sans"/>
              <a:ea typeface="DM Sans"/>
              <a:cs typeface="DM Sans"/>
              <a:sym typeface="DM Sans"/>
            </a:endParaRPr>
          </a:p>
        </p:txBody>
      </p:sp>
      <p:graphicFrame>
        <p:nvGraphicFramePr>
          <p:cNvPr id="354" name="Google Shape;354;p69"/>
          <p:cNvGraphicFramePr/>
          <p:nvPr/>
        </p:nvGraphicFramePr>
        <p:xfrm>
          <a:off x="971925" y="1934088"/>
          <a:ext cx="3000000" cy="3000000"/>
        </p:xfrm>
        <a:graphic>
          <a:graphicData uri="http://schemas.openxmlformats.org/drawingml/2006/table">
            <a:tbl>
              <a:tblPr>
                <a:noFill/>
                <a:tableStyleId>{F36E48FF-86EE-49B1-A76C-7D0EDC877CE6}</a:tableStyleId>
              </a:tblPr>
              <a:tblGrid>
                <a:gridCol w="2717800"/>
              </a:tblGrid>
              <a:tr h="526225">
                <a:tc>
                  <a:txBody>
                    <a:bodyPr/>
                    <a:lstStyle/>
                    <a:p>
                      <a:pPr indent="0" lvl="0" marL="0" marR="0" rtl="0" algn="ctr">
                        <a:lnSpc>
                          <a:spcPct val="150000"/>
                        </a:lnSpc>
                        <a:spcBef>
                          <a:spcPts val="0"/>
                        </a:spcBef>
                        <a:spcAft>
                          <a:spcPts val="0"/>
                        </a:spcAft>
                        <a:buClr>
                          <a:srgbClr val="000000"/>
                        </a:buClr>
                        <a:buSzPts val="2100"/>
                        <a:buFont typeface="Arial"/>
                        <a:buNone/>
                      </a:pPr>
                      <a:r>
                        <a:rPr b="1" lang="es-419" sz="2100" u="none" cap="none" strike="noStrike">
                          <a:solidFill>
                            <a:srgbClr val="000000"/>
                          </a:solidFill>
                          <a:latin typeface="DM Sans"/>
                          <a:ea typeface="DM Sans"/>
                          <a:cs typeface="DM Sans"/>
                          <a:sym typeface="DM Sans"/>
                        </a:rPr>
                        <a:t>CREATE</a:t>
                      </a:r>
                      <a:endParaRPr b="1" sz="700" u="none" cap="none" strike="noStrike">
                        <a:latin typeface="DM Sans"/>
                        <a:ea typeface="DM Sans"/>
                        <a:cs typeface="DM Sans"/>
                        <a:sym typeface="DM Sans"/>
                      </a:endParaRPr>
                    </a:p>
                  </a:txBody>
                  <a:tcPr marT="91425" marB="91425" marR="91425" marL="91425">
                    <a:lnL cap="flat" cmpd="sng" w="9525">
                      <a:solidFill>
                        <a:srgbClr val="9E9E9E">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38100">
                      <a:solidFill>
                        <a:srgbClr val="FFFFFF"/>
                      </a:solidFill>
                      <a:prstDash val="solid"/>
                      <a:round/>
                      <a:headEnd len="sm" w="sm" type="none"/>
                      <a:tailEnd len="sm" w="sm" type="none"/>
                    </a:lnB>
                    <a:solidFill>
                      <a:srgbClr val="EAFF6A"/>
                    </a:solidFill>
                  </a:tcPr>
                </a:tc>
              </a:tr>
              <a:tr h="526225">
                <a:tc>
                  <a:txBody>
                    <a:bodyPr/>
                    <a:lstStyle/>
                    <a:p>
                      <a:pPr indent="0" lvl="0" marL="0" marR="0" rtl="0" algn="ctr">
                        <a:lnSpc>
                          <a:spcPct val="150000"/>
                        </a:lnSpc>
                        <a:spcBef>
                          <a:spcPts val="0"/>
                        </a:spcBef>
                        <a:spcAft>
                          <a:spcPts val="0"/>
                        </a:spcAft>
                        <a:buClr>
                          <a:srgbClr val="000000"/>
                        </a:buClr>
                        <a:buSzPts val="2100"/>
                        <a:buFont typeface="Arial"/>
                        <a:buNone/>
                      </a:pPr>
                      <a:r>
                        <a:rPr b="1" lang="es-419" sz="2100" u="none" cap="none" strike="noStrike">
                          <a:solidFill>
                            <a:srgbClr val="000000"/>
                          </a:solidFill>
                          <a:latin typeface="DM Sans"/>
                          <a:ea typeface="DM Sans"/>
                          <a:cs typeface="DM Sans"/>
                          <a:sym typeface="DM Sans"/>
                        </a:rPr>
                        <a:t>ALTER</a:t>
                      </a:r>
                      <a:endParaRPr b="1" sz="700" u="none" cap="none" strike="noStrike">
                        <a:latin typeface="DM Sans"/>
                        <a:ea typeface="DM Sans"/>
                        <a:cs typeface="DM Sans"/>
                        <a:sym typeface="DM Sans"/>
                      </a:endParaRPr>
                    </a:p>
                  </a:txBody>
                  <a:tcPr marT="91425" marB="91425" marR="91425" marL="91425">
                    <a:lnL cap="flat" cmpd="sng" w="9525">
                      <a:solidFill>
                        <a:srgbClr val="9E9E9E">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EAFF6A"/>
                    </a:solidFill>
                  </a:tcPr>
                </a:tc>
              </a:tr>
              <a:tr h="526225">
                <a:tc>
                  <a:txBody>
                    <a:bodyPr/>
                    <a:lstStyle/>
                    <a:p>
                      <a:pPr indent="0" lvl="0" marL="0" marR="0" rtl="0" algn="ctr">
                        <a:lnSpc>
                          <a:spcPct val="150000"/>
                        </a:lnSpc>
                        <a:spcBef>
                          <a:spcPts val="0"/>
                        </a:spcBef>
                        <a:spcAft>
                          <a:spcPts val="0"/>
                        </a:spcAft>
                        <a:buClr>
                          <a:srgbClr val="000000"/>
                        </a:buClr>
                        <a:buSzPts val="2100"/>
                        <a:buFont typeface="Arial"/>
                        <a:buNone/>
                      </a:pPr>
                      <a:r>
                        <a:rPr b="1" lang="es-419" sz="2100" u="none" cap="none" strike="noStrike">
                          <a:solidFill>
                            <a:srgbClr val="000000"/>
                          </a:solidFill>
                          <a:latin typeface="DM Sans"/>
                          <a:ea typeface="DM Sans"/>
                          <a:cs typeface="DM Sans"/>
                          <a:sym typeface="DM Sans"/>
                        </a:rPr>
                        <a:t>DROP</a:t>
                      </a:r>
                      <a:endParaRPr b="1" sz="700" u="none" cap="none" strike="noStrike">
                        <a:solidFill>
                          <a:srgbClr val="000000"/>
                        </a:solidFill>
                        <a:latin typeface="DM Sans"/>
                        <a:ea typeface="DM Sans"/>
                        <a:cs typeface="DM Sans"/>
                        <a:sym typeface="DM Sans"/>
                      </a:endParaRPr>
                    </a:p>
                  </a:txBody>
                  <a:tcPr marT="91425" marB="91425" marR="91425" marL="91425">
                    <a:lnL cap="flat" cmpd="sng" w="9525">
                      <a:solidFill>
                        <a:srgbClr val="9E9E9E">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EAFF6A"/>
                    </a:solidFill>
                  </a:tcPr>
                </a:tc>
              </a:tr>
              <a:tr h="526225">
                <a:tc>
                  <a:txBody>
                    <a:bodyPr/>
                    <a:lstStyle/>
                    <a:p>
                      <a:pPr indent="0" lvl="0" marL="0" marR="0" rtl="0" algn="ctr">
                        <a:lnSpc>
                          <a:spcPct val="115000"/>
                        </a:lnSpc>
                        <a:spcBef>
                          <a:spcPts val="0"/>
                        </a:spcBef>
                        <a:spcAft>
                          <a:spcPts val="0"/>
                        </a:spcAft>
                        <a:buClr>
                          <a:srgbClr val="000000"/>
                        </a:buClr>
                        <a:buSzPts val="1100"/>
                        <a:buFont typeface="Arial"/>
                        <a:buNone/>
                      </a:pPr>
                      <a:r>
                        <a:rPr b="1" lang="es-419" sz="2100" u="none" cap="none" strike="noStrike">
                          <a:solidFill>
                            <a:srgbClr val="000000"/>
                          </a:solidFill>
                          <a:latin typeface="DM Sans"/>
                          <a:ea typeface="DM Sans"/>
                          <a:cs typeface="DM Sans"/>
                          <a:sym typeface="DM Sans"/>
                        </a:rPr>
                        <a:t>TRUNCATE</a:t>
                      </a:r>
                      <a:endParaRPr b="1" sz="700" u="none" cap="none" strike="noStrike">
                        <a:solidFill>
                          <a:srgbClr val="000000"/>
                        </a:solidFill>
                        <a:latin typeface="DM Sans"/>
                        <a:ea typeface="DM Sans"/>
                        <a:cs typeface="DM Sans"/>
                        <a:sym typeface="DM Sans"/>
                      </a:endParaRPr>
                    </a:p>
                  </a:txBody>
                  <a:tcPr marT="91425" marB="91425" marR="91425" marL="91425">
                    <a:lnL cap="flat" cmpd="sng" w="9525">
                      <a:solidFill>
                        <a:srgbClr val="9E9E9E">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AFF6A"/>
                    </a:solid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70"/>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360" name="Google Shape;360;p70"/>
          <p:cNvSpPr txBox="1"/>
          <p:nvPr/>
        </p:nvSpPr>
        <p:spPr>
          <a:xfrm>
            <a:off x="473350" y="1626100"/>
            <a:ext cx="7169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rPr lang="es-419" sz="2500">
                <a:solidFill>
                  <a:srgbClr val="B7B7B7"/>
                </a:solidFill>
                <a:latin typeface="DM Sans"/>
                <a:ea typeface="DM Sans"/>
                <a:cs typeface="DM Sans"/>
                <a:sym typeface="DM Sans"/>
              </a:rPr>
              <a:t>Veremos en vivo cada una de las sentencias básicas</a:t>
            </a:r>
            <a:endParaRPr b="1" sz="2500">
              <a:solidFill>
                <a:srgbClr val="B7B7B7"/>
              </a:solidFill>
              <a:latin typeface="Helvetica Neue"/>
              <a:ea typeface="Helvetica Neue"/>
              <a:cs typeface="Helvetica Neue"/>
              <a:sym typeface="Helvetica Neue"/>
            </a:endParaRPr>
          </a:p>
          <a:p>
            <a:pPr indent="0" lvl="0" marL="0" rtl="0" algn="l">
              <a:spcBef>
                <a:spcPts val="0"/>
              </a:spcBef>
              <a:spcAft>
                <a:spcPts val="0"/>
              </a:spcAft>
              <a:buNone/>
            </a:pPr>
            <a:r>
              <a:t/>
            </a:r>
            <a:endParaRPr b="1" sz="2500">
              <a:solidFill>
                <a:srgbClr val="B7B7B7"/>
              </a:solidFill>
              <a:latin typeface="Helvetica Neue"/>
              <a:ea typeface="Helvetica Neue"/>
              <a:cs typeface="Helvetica Neue"/>
              <a:sym typeface="Helvetica Neue"/>
            </a:endParaRPr>
          </a:p>
        </p:txBody>
      </p:sp>
      <p:grpSp>
        <p:nvGrpSpPr>
          <p:cNvPr id="361" name="Google Shape;361;p70"/>
          <p:cNvGrpSpPr/>
          <p:nvPr/>
        </p:nvGrpSpPr>
        <p:grpSpPr>
          <a:xfrm>
            <a:off x="473351" y="619523"/>
            <a:ext cx="738900" cy="738900"/>
            <a:chOff x="473351" y="619523"/>
            <a:chExt cx="738900" cy="738900"/>
          </a:xfrm>
        </p:grpSpPr>
        <p:sp>
          <p:nvSpPr>
            <p:cNvPr id="362" name="Google Shape;362;p70"/>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3" name="Google Shape;363;p70"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364" name="Google Shape;364;p70"/>
          <p:cNvSpPr txBox="1"/>
          <p:nvPr/>
        </p:nvSpPr>
        <p:spPr>
          <a:xfrm>
            <a:off x="473350" y="398055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000">
                <a:solidFill>
                  <a:srgbClr val="83AEFB"/>
                </a:solidFill>
                <a:latin typeface="DM Sans"/>
                <a:ea typeface="DM Sans"/>
                <a:cs typeface="DM Sans"/>
                <a:sym typeface="DM Sans"/>
              </a:rPr>
              <a:t>Duración: </a:t>
            </a:r>
            <a:r>
              <a:rPr b="1" lang="es-419" sz="2000">
                <a:solidFill>
                  <a:srgbClr val="83AEFB"/>
                </a:solidFill>
                <a:latin typeface="DM Sans"/>
                <a:ea typeface="DM Sans"/>
                <a:cs typeface="DM Sans"/>
                <a:sym typeface="DM Sans"/>
              </a:rPr>
              <a:t>15</a:t>
            </a:r>
            <a:r>
              <a:rPr b="1" lang="es-419" sz="2000">
                <a:solidFill>
                  <a:srgbClr val="83AEFB"/>
                </a:solidFill>
                <a:latin typeface="DM Sans"/>
                <a:ea typeface="DM Sans"/>
                <a:cs typeface="DM Sans"/>
                <a:sym typeface="DM Sans"/>
              </a:rPr>
              <a:t> minutos</a:t>
            </a:r>
            <a:endParaRPr b="1" sz="2000">
              <a:solidFill>
                <a:srgbClr val="83AEFB"/>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71"/>
          <p:cNvSpPr txBox="1"/>
          <p:nvPr/>
        </p:nvSpPr>
        <p:spPr>
          <a:xfrm>
            <a:off x="613475"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CREATE</a:t>
            </a:r>
            <a:endParaRPr b="1" i="0" sz="4000" u="none" cap="none" strike="noStrike">
              <a:solidFill>
                <a:schemeClr val="dk1"/>
              </a:solidFill>
              <a:latin typeface="DM Sans"/>
              <a:ea typeface="DM Sans"/>
              <a:cs typeface="DM Sans"/>
              <a:sym typeface="DM Sans"/>
            </a:endParaRPr>
          </a:p>
        </p:txBody>
      </p:sp>
      <p:sp>
        <p:nvSpPr>
          <p:cNvPr id="370" name="Google Shape;370;p71"/>
          <p:cNvSpPr txBox="1"/>
          <p:nvPr/>
        </p:nvSpPr>
        <p:spPr>
          <a:xfrm>
            <a:off x="675550" y="1778100"/>
            <a:ext cx="3911100" cy="15873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La creación de la base de datos y su esquema puede realizarse de dos maneras:</a:t>
            </a:r>
            <a:endParaRPr b="0" i="0" sz="1350" u="none" cap="none" strike="noStrike">
              <a:solidFill>
                <a:srgbClr val="000000"/>
              </a:solidFill>
              <a:latin typeface="DM Sans"/>
              <a:ea typeface="DM Sans"/>
              <a:cs typeface="DM Sans"/>
              <a:sym typeface="DM Sans"/>
            </a:endParaRPr>
          </a:p>
          <a:p>
            <a:pPr indent="-314325" lvl="0" marL="457200" marR="0" rtl="0" algn="just">
              <a:lnSpc>
                <a:spcPct val="115000"/>
              </a:lnSpc>
              <a:spcBef>
                <a:spcPts val="0"/>
              </a:spcBef>
              <a:spcAft>
                <a:spcPts val="0"/>
              </a:spcAft>
              <a:buClr>
                <a:srgbClr val="000000"/>
              </a:buClr>
              <a:buSzPts val="1350"/>
              <a:buFont typeface="Helvetica Neue Light"/>
              <a:buAutoNum type="arabicPeriod"/>
            </a:pPr>
            <a:r>
              <a:rPr b="0" i="0" lang="es-419" sz="1350" u="none" cap="none" strike="noStrike">
                <a:solidFill>
                  <a:srgbClr val="000000"/>
                </a:solidFill>
                <a:latin typeface="DM Sans"/>
                <a:ea typeface="DM Sans"/>
                <a:cs typeface="DM Sans"/>
                <a:sym typeface="DM Sans"/>
              </a:rPr>
              <a:t>Utilizando la interfaz gráfica del </a:t>
            </a:r>
            <a:r>
              <a:rPr b="1" i="0" lang="es-419" sz="1350" u="none" cap="none" strike="noStrike">
                <a:solidFill>
                  <a:srgbClr val="000000"/>
                </a:solidFill>
                <a:latin typeface="DM Sans"/>
                <a:ea typeface="DM Sans"/>
                <a:cs typeface="DM Sans"/>
                <a:sym typeface="DM Sans"/>
              </a:rPr>
              <a:t>Sistema Gestor de Base de Datos</a:t>
            </a:r>
            <a:r>
              <a:rPr b="0" i="0" lang="es-419" sz="1350" u="none" cap="none" strike="noStrike">
                <a:solidFill>
                  <a:srgbClr val="000000"/>
                </a:solidFill>
                <a:latin typeface="DM Sans"/>
                <a:ea typeface="DM Sans"/>
                <a:cs typeface="DM Sans"/>
                <a:sym typeface="DM Sans"/>
              </a:rPr>
              <a:t> (SGBD)</a:t>
            </a:r>
            <a:endParaRPr b="0" i="0" sz="1350" u="none" cap="none" strike="noStrike">
              <a:solidFill>
                <a:srgbClr val="000000"/>
              </a:solidFill>
              <a:latin typeface="DM Sans"/>
              <a:ea typeface="DM Sans"/>
              <a:cs typeface="DM Sans"/>
              <a:sym typeface="DM Sans"/>
            </a:endParaRPr>
          </a:p>
          <a:p>
            <a:pPr indent="-314325" lvl="0" marL="457200" marR="0" rtl="0" algn="just">
              <a:lnSpc>
                <a:spcPct val="115000"/>
              </a:lnSpc>
              <a:spcBef>
                <a:spcPts val="0"/>
              </a:spcBef>
              <a:spcAft>
                <a:spcPts val="0"/>
              </a:spcAft>
              <a:buClr>
                <a:srgbClr val="000000"/>
              </a:buClr>
              <a:buSzPts val="1350"/>
              <a:buFont typeface="Helvetica Neue Light"/>
              <a:buAutoNum type="arabicPeriod"/>
            </a:pPr>
            <a:r>
              <a:rPr b="0" i="0" lang="es-419" sz="1350" u="none" cap="none" strike="noStrike">
                <a:solidFill>
                  <a:srgbClr val="000000"/>
                </a:solidFill>
                <a:latin typeface="DM Sans"/>
                <a:ea typeface="DM Sans"/>
                <a:cs typeface="DM Sans"/>
                <a:sym typeface="DM Sans"/>
              </a:rPr>
              <a:t>Por medio de la sentencia </a:t>
            </a:r>
            <a:r>
              <a:rPr b="1" i="0" lang="es-419" sz="1350" u="none" cap="none" strike="noStrike">
                <a:solidFill>
                  <a:srgbClr val="000000"/>
                </a:solidFill>
                <a:latin typeface="DM Sans"/>
                <a:ea typeface="DM Sans"/>
                <a:cs typeface="DM Sans"/>
                <a:sym typeface="DM Sans"/>
              </a:rPr>
              <a:t>CREATE SCHEMA</a:t>
            </a:r>
            <a:r>
              <a:rPr b="0" i="0" lang="es-419" sz="1350" u="none" cap="none" strike="noStrike">
                <a:solidFill>
                  <a:srgbClr val="000000"/>
                </a:solidFill>
                <a:latin typeface="DM Sans"/>
                <a:ea typeface="DM Sans"/>
                <a:cs typeface="DM Sans"/>
                <a:sym typeface="DM Sans"/>
              </a:rPr>
              <a:t>.</a:t>
            </a:r>
            <a:endParaRPr b="0" i="0" sz="1350" u="none" cap="none" strike="noStrike">
              <a:solidFill>
                <a:srgbClr val="000000"/>
              </a:solidFill>
              <a:latin typeface="DM Sans"/>
              <a:ea typeface="DM Sans"/>
              <a:cs typeface="DM Sans"/>
              <a:sym typeface="DM Sans"/>
            </a:endParaRPr>
          </a:p>
        </p:txBody>
      </p:sp>
      <p:pic>
        <p:nvPicPr>
          <p:cNvPr id="371" name="Google Shape;371;p71"/>
          <p:cNvPicPr preferRelativeResize="0"/>
          <p:nvPr/>
        </p:nvPicPr>
        <p:blipFill rotWithShape="1">
          <a:blip r:embed="rId3">
            <a:alphaModFix/>
          </a:blip>
          <a:srcRect b="0" l="0" r="0" t="0"/>
          <a:stretch/>
        </p:blipFill>
        <p:spPr>
          <a:xfrm>
            <a:off x="5486800" y="1678125"/>
            <a:ext cx="2868475" cy="218355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72"/>
          <p:cNvSpPr txBox="1"/>
          <p:nvPr/>
        </p:nvSpPr>
        <p:spPr>
          <a:xfrm>
            <a:off x="6049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DROP</a:t>
            </a:r>
            <a:endParaRPr b="1" i="0" sz="4000" u="none" cap="none" strike="noStrike">
              <a:solidFill>
                <a:schemeClr val="dk1"/>
              </a:solidFill>
              <a:latin typeface="DM Sans"/>
              <a:ea typeface="DM Sans"/>
              <a:cs typeface="DM Sans"/>
              <a:sym typeface="DM Sans"/>
            </a:endParaRPr>
          </a:p>
        </p:txBody>
      </p:sp>
      <p:sp>
        <p:nvSpPr>
          <p:cNvPr id="377" name="Google Shape;377;p72"/>
          <p:cNvSpPr txBox="1"/>
          <p:nvPr/>
        </p:nvSpPr>
        <p:spPr>
          <a:xfrm>
            <a:off x="691850" y="1414250"/>
            <a:ext cx="4573500" cy="20652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15000"/>
              </a:lnSpc>
              <a:spcBef>
                <a:spcPts val="0"/>
              </a:spcBef>
              <a:spcAft>
                <a:spcPts val="0"/>
              </a:spcAft>
              <a:buClr>
                <a:srgbClr val="000000"/>
              </a:buClr>
              <a:buSzPts val="1350"/>
              <a:buFont typeface="DM Sans"/>
              <a:buChar char="●"/>
            </a:pPr>
            <a:r>
              <a:rPr b="0" i="0" lang="es-419" sz="1350" u="none" cap="none" strike="noStrike">
                <a:solidFill>
                  <a:srgbClr val="000000"/>
                </a:solidFill>
                <a:latin typeface="DM Sans"/>
                <a:ea typeface="DM Sans"/>
                <a:cs typeface="DM Sans"/>
                <a:sym typeface="DM Sans"/>
              </a:rPr>
              <a:t>Se usa para eliminar una </a:t>
            </a:r>
            <a:r>
              <a:rPr b="1" i="0" lang="es-419" sz="1350" u="none" cap="none" strike="noStrike">
                <a:solidFill>
                  <a:srgbClr val="000000"/>
                </a:solidFill>
                <a:latin typeface="DM Sans"/>
                <a:ea typeface="DM Sans"/>
                <a:cs typeface="DM Sans"/>
                <a:sym typeface="DM Sans"/>
              </a:rPr>
              <a:t>base de datos</a:t>
            </a:r>
            <a:r>
              <a:rPr b="0" i="0" lang="es-419" sz="1350" u="none" cap="none" strike="noStrike">
                <a:solidFill>
                  <a:srgbClr val="000000"/>
                </a:solidFill>
                <a:latin typeface="DM Sans"/>
                <a:ea typeface="DM Sans"/>
                <a:cs typeface="DM Sans"/>
                <a:sym typeface="DM Sans"/>
              </a:rPr>
              <a:t> completa o solo una </a:t>
            </a:r>
            <a:r>
              <a:rPr b="1" i="0" lang="es-419" sz="1350" u="none" cap="none" strike="noStrike">
                <a:solidFill>
                  <a:srgbClr val="000000"/>
                </a:solidFill>
                <a:latin typeface="DM Sans"/>
                <a:ea typeface="DM Sans"/>
                <a:cs typeface="DM Sans"/>
                <a:sym typeface="DM Sans"/>
              </a:rPr>
              <a:t>tabla</a:t>
            </a:r>
            <a:r>
              <a:rPr b="0" i="0" lang="es-419" sz="1350" u="none" cap="none" strike="noStrike">
                <a:solidFill>
                  <a:srgbClr val="000000"/>
                </a:solidFill>
                <a:latin typeface="DM Sans"/>
                <a:ea typeface="DM Sans"/>
                <a:cs typeface="DM Sans"/>
                <a:sym typeface="DM Sans"/>
              </a:rPr>
              <a:t>. </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000000"/>
              </a:buClr>
              <a:buSzPts val="1350"/>
              <a:buFont typeface="DM Sans"/>
              <a:buChar char="●"/>
            </a:pPr>
            <a:r>
              <a:rPr b="0" i="0" lang="es-419" sz="1350" u="none" cap="none" strike="noStrike">
                <a:solidFill>
                  <a:srgbClr val="000000"/>
                </a:solidFill>
                <a:latin typeface="DM Sans"/>
                <a:ea typeface="DM Sans"/>
                <a:cs typeface="DM Sans"/>
                <a:sym typeface="DM Sans"/>
              </a:rPr>
              <a:t>Destruye los objetos como una </a:t>
            </a:r>
            <a:r>
              <a:rPr b="1" i="0" lang="es-419" sz="1350" u="none" cap="none" strike="noStrike">
                <a:solidFill>
                  <a:srgbClr val="000000"/>
                </a:solidFill>
                <a:latin typeface="DM Sans"/>
                <a:ea typeface="DM Sans"/>
                <a:cs typeface="DM Sans"/>
                <a:sym typeface="DM Sans"/>
              </a:rPr>
              <a:t>base de datos, tabla, índice o vista</a:t>
            </a:r>
            <a:r>
              <a:rPr b="0" i="0" lang="es-419" sz="1350" u="none" cap="none" strike="noStrike">
                <a:solidFill>
                  <a:srgbClr val="000000"/>
                </a:solidFill>
                <a:latin typeface="DM Sans"/>
                <a:ea typeface="DM Sans"/>
                <a:cs typeface="DM Sans"/>
                <a:sym typeface="DM Sans"/>
              </a:rPr>
              <a:t> existente. </a:t>
            </a:r>
            <a:endParaRPr b="0" i="0" sz="1350" u="none" cap="none" strike="noStrike">
              <a:solidFill>
                <a:srgbClr val="000000"/>
              </a:solidFill>
              <a:latin typeface="DM Sans"/>
              <a:ea typeface="DM Sans"/>
              <a:cs typeface="DM Sans"/>
              <a:sym typeface="DM Sans"/>
            </a:endParaRPr>
          </a:p>
          <a:p>
            <a:pPr indent="0" lvl="0" marL="457200" marR="0" rtl="0" algn="l">
              <a:lnSpc>
                <a:spcPct val="115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000000"/>
              </a:buClr>
              <a:buSzPts val="1350"/>
              <a:buFont typeface="DM Sans"/>
              <a:buChar char="●"/>
            </a:pPr>
            <a:r>
              <a:rPr b="0" i="0" lang="es-419" sz="1350" u="none" cap="none" strike="noStrike">
                <a:solidFill>
                  <a:srgbClr val="000000"/>
                </a:solidFill>
                <a:latin typeface="DM Sans"/>
                <a:ea typeface="DM Sans"/>
                <a:cs typeface="DM Sans"/>
                <a:sym typeface="DM Sans"/>
              </a:rPr>
              <a:t>También se pueden remover índices, triggers, constantes y permisos</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73"/>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ALTER TABLE</a:t>
            </a:r>
            <a:endParaRPr b="1" i="0" sz="4000" u="none" cap="none" strike="noStrike">
              <a:solidFill>
                <a:schemeClr val="dk1"/>
              </a:solidFill>
              <a:latin typeface="DM Sans"/>
              <a:ea typeface="DM Sans"/>
              <a:cs typeface="DM Sans"/>
              <a:sym typeface="DM Sans"/>
            </a:endParaRPr>
          </a:p>
        </p:txBody>
      </p:sp>
      <p:sp>
        <p:nvSpPr>
          <p:cNvPr id="383" name="Google Shape;383;p73"/>
          <p:cNvSpPr txBox="1"/>
          <p:nvPr/>
        </p:nvSpPr>
        <p:spPr>
          <a:xfrm>
            <a:off x="501450" y="1455750"/>
            <a:ext cx="4573500" cy="110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0" i="0" lang="es-419" sz="1350" u="none" cap="none" strike="noStrike">
                <a:solidFill>
                  <a:srgbClr val="000000"/>
                </a:solidFill>
                <a:latin typeface="DM Sans"/>
                <a:ea typeface="DM Sans"/>
                <a:cs typeface="DM Sans"/>
                <a:sym typeface="DM Sans"/>
              </a:rPr>
              <a:t>ALTER TABLE se usa para agregar, eliminar o modificar columnas en una tabla existente.</a:t>
            </a:r>
            <a:r>
              <a:rPr lang="es-419" sz="1350">
                <a:latin typeface="DM Sans"/>
                <a:ea typeface="DM Sans"/>
                <a:cs typeface="DM Sans"/>
                <a:sym typeface="DM Sans"/>
              </a:rPr>
              <a:t> T</a:t>
            </a:r>
            <a:r>
              <a:rPr b="0" i="0" lang="es-419" sz="1350" u="none" cap="none" strike="noStrike">
                <a:solidFill>
                  <a:srgbClr val="000000"/>
                </a:solidFill>
                <a:latin typeface="DM Sans"/>
                <a:ea typeface="DM Sans"/>
                <a:cs typeface="DM Sans"/>
                <a:sym typeface="DM Sans"/>
              </a:rPr>
              <a:t>ambién se usa para agregar y eliminar varias restricciones en una tabla existente.</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74"/>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TRUNCATE</a:t>
            </a:r>
            <a:endParaRPr b="1" i="0" sz="4000" u="none" cap="none" strike="noStrike">
              <a:solidFill>
                <a:schemeClr val="dk1"/>
              </a:solidFill>
              <a:latin typeface="DM Sans"/>
              <a:ea typeface="DM Sans"/>
              <a:cs typeface="DM Sans"/>
              <a:sym typeface="DM Sans"/>
            </a:endParaRPr>
          </a:p>
        </p:txBody>
      </p:sp>
      <p:sp>
        <p:nvSpPr>
          <p:cNvPr id="389" name="Google Shape;389;p74"/>
          <p:cNvSpPr txBox="1"/>
          <p:nvPr/>
        </p:nvSpPr>
        <p:spPr>
          <a:xfrm>
            <a:off x="747775" y="1225638"/>
            <a:ext cx="4876200" cy="1826400"/>
          </a:xfrm>
          <a:prstGeom prst="rect">
            <a:avLst/>
          </a:prstGeom>
          <a:noFill/>
          <a:ln>
            <a:noFill/>
          </a:ln>
        </p:spPr>
        <p:txBody>
          <a:bodyPr anchorCtr="0" anchor="t" bIns="91425" lIns="91425" spcFirstLastPara="1" rIns="91425" wrap="square" tIns="91425">
            <a:spAutoFit/>
          </a:bodyPr>
          <a:lstStyle/>
          <a:p>
            <a:pPr indent="-314325" lvl="0" marL="457200" marR="0" rtl="0" algn="just">
              <a:lnSpc>
                <a:spcPct val="115000"/>
              </a:lnSpc>
              <a:spcBef>
                <a:spcPts val="0"/>
              </a:spcBef>
              <a:spcAft>
                <a:spcPts val="0"/>
              </a:spcAft>
              <a:buClr>
                <a:srgbClr val="000000"/>
              </a:buClr>
              <a:buSzPts val="1350"/>
              <a:buFont typeface="DM Sans"/>
              <a:buAutoNum type="arabicPeriod"/>
            </a:pPr>
            <a:r>
              <a:rPr b="0" i="0" lang="es-419" sz="1350" u="none" cap="none" strike="noStrike">
                <a:solidFill>
                  <a:srgbClr val="000000"/>
                </a:solidFill>
                <a:latin typeface="DM Sans"/>
                <a:ea typeface="DM Sans"/>
                <a:cs typeface="DM Sans"/>
                <a:sym typeface="DM Sans"/>
              </a:rPr>
              <a:t>TRUNCATE TABLE se usa para eliminar datos completos de una tabla existente.</a:t>
            </a:r>
            <a:endParaRPr b="0" i="0" sz="1350" u="none" cap="none" strike="noStrike">
              <a:solidFill>
                <a:srgbClr val="000000"/>
              </a:solidFill>
              <a:latin typeface="DM Sans"/>
              <a:ea typeface="DM Sans"/>
              <a:cs typeface="DM Sans"/>
              <a:sym typeface="DM Sans"/>
            </a:endParaRPr>
          </a:p>
          <a:p>
            <a:pPr indent="0" lvl="0" marL="0" marR="0" rtl="0" algn="just">
              <a:lnSpc>
                <a:spcPct val="115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314325" lvl="0" marL="457200" marR="0" rtl="0" algn="just">
              <a:lnSpc>
                <a:spcPct val="115000"/>
              </a:lnSpc>
              <a:spcBef>
                <a:spcPts val="0"/>
              </a:spcBef>
              <a:spcAft>
                <a:spcPts val="0"/>
              </a:spcAft>
              <a:buClr>
                <a:srgbClr val="000000"/>
              </a:buClr>
              <a:buSzPts val="1350"/>
              <a:buFont typeface="DM Sans"/>
              <a:buAutoNum type="arabicPeriod"/>
            </a:pPr>
            <a:r>
              <a:rPr b="0" i="0" lang="es-419" sz="1350" u="none" cap="none" strike="noStrike">
                <a:solidFill>
                  <a:srgbClr val="000000"/>
                </a:solidFill>
                <a:latin typeface="DM Sans"/>
                <a:ea typeface="DM Sans"/>
                <a:cs typeface="DM Sans"/>
                <a:sym typeface="DM Sans"/>
              </a:rPr>
              <a:t>Permite eliminar la tabla completa, pero eliminaría la estructura de la tabla completa de la base de datos y se necesitaría volver a crear esta tabla una vez más si desea almacenar datos.</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grpSp>
        <p:nvGrpSpPr>
          <p:cNvPr id="394" name="Google Shape;394;p75"/>
          <p:cNvGrpSpPr/>
          <p:nvPr/>
        </p:nvGrpSpPr>
        <p:grpSpPr>
          <a:xfrm>
            <a:off x="457338" y="468286"/>
            <a:ext cx="431100" cy="431100"/>
            <a:chOff x="4616400" y="1950761"/>
            <a:chExt cx="431100" cy="431100"/>
          </a:xfrm>
        </p:grpSpPr>
        <p:sp>
          <p:nvSpPr>
            <p:cNvPr id="395" name="Google Shape;395;p75"/>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6" name="Google Shape;396;p75" title="ícono para recordar"/>
            <p:cNvPicPr preferRelativeResize="0"/>
            <p:nvPr/>
          </p:nvPicPr>
          <p:blipFill rotWithShape="1">
            <a:blip r:embed="rId3">
              <a:alphaModFix/>
            </a:blip>
            <a:srcRect b="0" l="0" r="0" t="0"/>
            <a:stretch/>
          </p:blipFill>
          <p:spPr>
            <a:xfrm>
              <a:off x="4699911" y="2034249"/>
              <a:ext cx="264076" cy="264076"/>
            </a:xfrm>
            <a:prstGeom prst="rect">
              <a:avLst/>
            </a:prstGeom>
            <a:noFill/>
            <a:ln>
              <a:noFill/>
            </a:ln>
          </p:spPr>
        </p:pic>
      </p:grpSp>
      <p:sp>
        <p:nvSpPr>
          <p:cNvPr id="397" name="Google Shape;397;p75"/>
          <p:cNvSpPr txBox="1"/>
          <p:nvPr/>
        </p:nvSpPr>
        <p:spPr>
          <a:xfrm>
            <a:off x="475200" y="1173425"/>
            <a:ext cx="7169400" cy="287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s-419" sz="2500" u="none" cap="none" strike="noStrike">
                <a:solidFill>
                  <a:schemeClr val="lt1"/>
                </a:solidFill>
                <a:latin typeface="DM Sans"/>
                <a:ea typeface="DM Sans"/>
                <a:cs typeface="DM Sans"/>
                <a:sym typeface="DM Sans"/>
              </a:rPr>
              <a:t>La sentencia SELECT FROM tiene la particularidad de que </a:t>
            </a:r>
            <a:r>
              <a:rPr b="1" i="0" lang="es-419" sz="2500" u="none" cap="none" strike="noStrike">
                <a:solidFill>
                  <a:schemeClr val="accent6"/>
                </a:solidFill>
                <a:latin typeface="DM Sans"/>
                <a:ea typeface="DM Sans"/>
                <a:cs typeface="DM Sans"/>
                <a:sym typeface="DM Sans"/>
              </a:rPr>
              <a:t>no produce ningún cambio</a:t>
            </a:r>
            <a:r>
              <a:rPr b="0" i="0" lang="es-419" sz="2500" u="none" cap="none" strike="noStrike">
                <a:solidFill>
                  <a:schemeClr val="lt1"/>
                </a:solidFill>
                <a:latin typeface="DM Sans"/>
                <a:ea typeface="DM Sans"/>
                <a:cs typeface="DM Sans"/>
                <a:sym typeface="DM Sans"/>
              </a:rPr>
              <a:t> en el estado de la base de datos. En cambio, </a:t>
            </a:r>
            <a:r>
              <a:rPr b="1" i="0" lang="es-419" sz="2500" u="none" cap="none" strike="noStrike">
                <a:solidFill>
                  <a:schemeClr val="accent6"/>
                </a:solidFill>
                <a:latin typeface="DM Sans"/>
                <a:ea typeface="DM Sans"/>
                <a:cs typeface="DM Sans"/>
                <a:sym typeface="DM Sans"/>
              </a:rPr>
              <a:t>las tres restantes sí tienen la capacidad de producir algún cambio </a:t>
            </a:r>
            <a:r>
              <a:rPr b="0" i="0" lang="es-419" sz="2500" u="none" cap="none" strike="noStrike">
                <a:solidFill>
                  <a:schemeClr val="lt1"/>
                </a:solidFill>
                <a:latin typeface="DM Sans"/>
                <a:ea typeface="DM Sans"/>
                <a:cs typeface="DM Sans"/>
                <a:sym typeface="DM Sans"/>
              </a:rPr>
              <a:t>en los registros almacenados, por lo que se deberá prestar especial atención</a:t>
            </a:r>
            <a:r>
              <a:rPr b="1" i="0" lang="es-419" sz="2500" u="none" cap="none" strike="noStrike">
                <a:solidFill>
                  <a:schemeClr val="accent6"/>
                </a:solidFill>
                <a:latin typeface="DM Sans"/>
                <a:ea typeface="DM Sans"/>
                <a:cs typeface="DM Sans"/>
                <a:sym typeface="DM Sans"/>
              </a:rPr>
              <a:t>.</a:t>
            </a:r>
            <a:endParaRPr b="1" i="0" sz="2500" u="none" cap="none" strike="noStrike">
              <a:solidFill>
                <a:srgbClr val="EAFF6A"/>
              </a:solidFill>
              <a:latin typeface="DM Sans"/>
              <a:ea typeface="DM Sans"/>
              <a:cs typeface="DM Sans"/>
              <a:sym typeface="DM Sans"/>
            </a:endParaRPr>
          </a:p>
        </p:txBody>
      </p:sp>
      <p:sp>
        <p:nvSpPr>
          <p:cNvPr id="398" name="Google Shape;398;p75"/>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lt1"/>
                </a:solidFill>
                <a:latin typeface="DM Sans"/>
                <a:ea typeface="DM Sans"/>
                <a:cs typeface="DM Sans"/>
                <a:sym typeface="DM Sans"/>
              </a:rPr>
              <a:t>PARA RECORDAR</a:t>
            </a:r>
            <a:endParaRPr b="0" i="0" sz="1400" u="none" cap="none" strike="noStrike">
              <a:solidFill>
                <a:schemeClr val="lt1"/>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76"/>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SELECT </a:t>
            </a:r>
            <a:endParaRPr b="1" i="0" sz="4000" u="none" cap="none" strike="noStrike">
              <a:solidFill>
                <a:schemeClr val="dk1"/>
              </a:solidFill>
              <a:latin typeface="DM Sans"/>
              <a:ea typeface="DM Sans"/>
              <a:cs typeface="DM Sans"/>
              <a:sym typeface="DM Sans"/>
            </a:endParaRPr>
          </a:p>
        </p:txBody>
      </p:sp>
      <p:pic>
        <p:nvPicPr>
          <p:cNvPr id="404" name="Google Shape;404;p76"/>
          <p:cNvPicPr preferRelativeResize="0"/>
          <p:nvPr/>
        </p:nvPicPr>
        <p:blipFill rotWithShape="1">
          <a:blip r:embed="rId3">
            <a:alphaModFix/>
          </a:blip>
          <a:srcRect b="0" l="0" r="0" t="0"/>
          <a:stretch/>
        </p:blipFill>
        <p:spPr>
          <a:xfrm>
            <a:off x="7445525" y="468000"/>
            <a:ext cx="1197025" cy="1197025"/>
          </a:xfrm>
          <a:prstGeom prst="rect">
            <a:avLst/>
          </a:prstGeom>
          <a:noFill/>
          <a:ln>
            <a:noFill/>
          </a:ln>
        </p:spPr>
      </p:pic>
      <p:sp>
        <p:nvSpPr>
          <p:cNvPr id="405" name="Google Shape;405;p76"/>
          <p:cNvSpPr txBox="1"/>
          <p:nvPr/>
        </p:nvSpPr>
        <p:spPr>
          <a:xfrm>
            <a:off x="644525" y="1354200"/>
            <a:ext cx="4573500" cy="1587300"/>
          </a:xfrm>
          <a:prstGeom prst="rect">
            <a:avLst/>
          </a:prstGeom>
          <a:noFill/>
          <a:ln>
            <a:noFill/>
          </a:ln>
        </p:spPr>
        <p:txBody>
          <a:bodyPr anchorCtr="0" anchor="t" bIns="91425" lIns="91425" spcFirstLastPara="1" rIns="91425" wrap="square" tIns="91425">
            <a:spAutoFit/>
          </a:bodyPr>
          <a:lstStyle/>
          <a:p>
            <a:pPr indent="-314325" lvl="0" marL="457200" marR="0" rtl="0" algn="just">
              <a:lnSpc>
                <a:spcPct val="115000"/>
              </a:lnSpc>
              <a:spcBef>
                <a:spcPts val="0"/>
              </a:spcBef>
              <a:spcAft>
                <a:spcPts val="0"/>
              </a:spcAft>
              <a:buClr>
                <a:srgbClr val="000000"/>
              </a:buClr>
              <a:buSzPts val="1350"/>
              <a:buFont typeface="DM Sans"/>
              <a:buAutoNum type="arabicPeriod"/>
            </a:pPr>
            <a:r>
              <a:rPr b="0" i="0" lang="es-419" sz="1350" u="none" cap="none" strike="noStrike">
                <a:solidFill>
                  <a:srgbClr val="000000"/>
                </a:solidFill>
                <a:latin typeface="DM Sans"/>
                <a:ea typeface="DM Sans"/>
                <a:cs typeface="DM Sans"/>
                <a:sym typeface="DM Sans"/>
              </a:rPr>
              <a:t>La instrucción SELECT se utiliza para seleccionar datos de una base de datos.</a:t>
            </a:r>
            <a:endParaRPr b="0" i="0" sz="1350" u="none" cap="none" strike="noStrike">
              <a:solidFill>
                <a:srgbClr val="000000"/>
              </a:solidFill>
              <a:latin typeface="DM Sans"/>
              <a:ea typeface="DM Sans"/>
              <a:cs typeface="DM Sans"/>
              <a:sym typeface="DM Sans"/>
            </a:endParaRPr>
          </a:p>
          <a:p>
            <a:pPr indent="0" lvl="0" marL="0" marR="0" rtl="0" algn="just">
              <a:lnSpc>
                <a:spcPct val="115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314325" lvl="0" marL="457200" marR="0" rtl="0" algn="just">
              <a:lnSpc>
                <a:spcPct val="115000"/>
              </a:lnSpc>
              <a:spcBef>
                <a:spcPts val="0"/>
              </a:spcBef>
              <a:spcAft>
                <a:spcPts val="0"/>
              </a:spcAft>
              <a:buClr>
                <a:srgbClr val="000000"/>
              </a:buClr>
              <a:buSzPts val="1350"/>
              <a:buFont typeface="DM Sans"/>
              <a:buAutoNum type="arabicPeriod"/>
            </a:pPr>
            <a:r>
              <a:rPr b="0" i="0" lang="es-419" sz="1350" u="none" cap="none" strike="noStrike">
                <a:solidFill>
                  <a:srgbClr val="000000"/>
                </a:solidFill>
                <a:latin typeface="DM Sans"/>
                <a:ea typeface="DM Sans"/>
                <a:cs typeface="DM Sans"/>
                <a:sym typeface="DM Sans"/>
              </a:rPr>
              <a:t>Los datos devueltos se almacenan en una tabla de resultados, denominada conjunto de resultados.</a:t>
            </a:r>
            <a:endParaRPr b="0" i="0" sz="1350" u="none" cap="none" strike="noStrike">
              <a:solidFill>
                <a:srgbClr val="000000"/>
              </a:solidFill>
              <a:latin typeface="DM Sans"/>
              <a:ea typeface="DM Sans"/>
              <a:cs typeface="DM Sans"/>
              <a:sym typeface="DM Sans"/>
            </a:endParaRPr>
          </a:p>
        </p:txBody>
      </p:sp>
      <p:pic>
        <p:nvPicPr>
          <p:cNvPr id="406" name="Google Shape;406;p76"/>
          <p:cNvPicPr preferRelativeResize="0"/>
          <p:nvPr/>
        </p:nvPicPr>
        <p:blipFill rotWithShape="1">
          <a:blip r:embed="rId4">
            <a:alphaModFix/>
          </a:blip>
          <a:srcRect b="0" l="0" r="0" t="0"/>
          <a:stretch/>
        </p:blipFill>
        <p:spPr>
          <a:xfrm>
            <a:off x="5338975" y="1248950"/>
            <a:ext cx="3173676" cy="31736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77"/>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412" name="Google Shape;412;p77"/>
          <p:cNvSpPr txBox="1"/>
          <p:nvPr/>
        </p:nvSpPr>
        <p:spPr>
          <a:xfrm>
            <a:off x="473350" y="1626100"/>
            <a:ext cx="7169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rPr lang="es-419" sz="2500">
                <a:solidFill>
                  <a:srgbClr val="B7B7B7"/>
                </a:solidFill>
                <a:latin typeface="DM Sans"/>
                <a:ea typeface="DM Sans"/>
                <a:cs typeface="DM Sans"/>
                <a:sym typeface="DM Sans"/>
              </a:rPr>
              <a:t>Veremos en vivo un ejemplo de SELECT</a:t>
            </a:r>
            <a:endParaRPr b="1" sz="2500">
              <a:solidFill>
                <a:srgbClr val="B7B7B7"/>
              </a:solidFill>
              <a:latin typeface="Helvetica Neue"/>
              <a:ea typeface="Helvetica Neue"/>
              <a:cs typeface="Helvetica Neue"/>
              <a:sym typeface="Helvetica Neue"/>
            </a:endParaRPr>
          </a:p>
          <a:p>
            <a:pPr indent="0" lvl="0" marL="0" rtl="0" algn="l">
              <a:spcBef>
                <a:spcPts val="0"/>
              </a:spcBef>
              <a:spcAft>
                <a:spcPts val="0"/>
              </a:spcAft>
              <a:buNone/>
            </a:pPr>
            <a:r>
              <a:t/>
            </a:r>
            <a:endParaRPr b="1" sz="2500">
              <a:solidFill>
                <a:srgbClr val="B7B7B7"/>
              </a:solidFill>
              <a:latin typeface="Helvetica Neue"/>
              <a:ea typeface="Helvetica Neue"/>
              <a:cs typeface="Helvetica Neue"/>
              <a:sym typeface="Helvetica Neue"/>
            </a:endParaRPr>
          </a:p>
        </p:txBody>
      </p:sp>
      <p:grpSp>
        <p:nvGrpSpPr>
          <p:cNvPr id="413" name="Google Shape;413;p77"/>
          <p:cNvGrpSpPr/>
          <p:nvPr/>
        </p:nvGrpSpPr>
        <p:grpSpPr>
          <a:xfrm>
            <a:off x="473351" y="619523"/>
            <a:ext cx="738900" cy="738900"/>
            <a:chOff x="473351" y="619523"/>
            <a:chExt cx="738900" cy="738900"/>
          </a:xfrm>
        </p:grpSpPr>
        <p:sp>
          <p:nvSpPr>
            <p:cNvPr id="414" name="Google Shape;414;p7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5" name="Google Shape;415;p77"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416" name="Google Shape;416;p77"/>
          <p:cNvSpPr txBox="1"/>
          <p:nvPr/>
        </p:nvSpPr>
        <p:spPr>
          <a:xfrm>
            <a:off x="473350" y="398055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000">
                <a:solidFill>
                  <a:srgbClr val="83AEFB"/>
                </a:solidFill>
                <a:latin typeface="DM Sans"/>
                <a:ea typeface="DM Sans"/>
                <a:cs typeface="DM Sans"/>
                <a:sym typeface="DM Sans"/>
              </a:rPr>
              <a:t>Duración: </a:t>
            </a:r>
            <a:r>
              <a:rPr b="1" lang="es-419" sz="2000">
                <a:solidFill>
                  <a:srgbClr val="83AEFB"/>
                </a:solidFill>
                <a:latin typeface="DM Sans"/>
                <a:ea typeface="DM Sans"/>
                <a:cs typeface="DM Sans"/>
                <a:sym typeface="DM Sans"/>
              </a:rPr>
              <a:t>1</a:t>
            </a:r>
            <a:r>
              <a:rPr b="1" lang="es-419" sz="2000">
                <a:solidFill>
                  <a:srgbClr val="83AEFB"/>
                </a:solidFill>
                <a:latin typeface="DM Sans"/>
                <a:ea typeface="DM Sans"/>
                <a:cs typeface="DM Sans"/>
                <a:sym typeface="DM Sans"/>
              </a:rPr>
              <a:t>0 minutos</a:t>
            </a:r>
            <a:endParaRPr b="1" sz="2000">
              <a:solidFill>
                <a:srgbClr val="83AEFB"/>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7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Predicados simples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43"/>
          <p:cNvSpPr txBox="1"/>
          <p:nvPr/>
        </p:nvSpPr>
        <p:spPr>
          <a:xfrm>
            <a:off x="1461300" y="1953000"/>
            <a:ext cx="6221400" cy="18195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4000"/>
              <a:buFont typeface="Arial"/>
              <a:buNone/>
            </a:pPr>
            <a:r>
              <a:rPr b="1" lang="es-419" sz="4000">
                <a:solidFill>
                  <a:schemeClr val="dk1"/>
                </a:solidFill>
                <a:latin typeface="DM Sans"/>
                <a:ea typeface="DM Sans"/>
                <a:cs typeface="DM Sans"/>
                <a:sym typeface="DM Sans"/>
              </a:rPr>
              <a:t>Comprensión del problema de negocio</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3800">
              <a:solidFill>
                <a:schemeClr val="dk1"/>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9"/>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Sentencias básicas de DML</a:t>
            </a:r>
            <a:endParaRPr b="1" i="0" sz="4000" u="none" cap="none" strike="noStrike">
              <a:solidFill>
                <a:schemeClr val="dk1"/>
              </a:solidFill>
              <a:latin typeface="DM Sans"/>
              <a:ea typeface="DM Sans"/>
              <a:cs typeface="DM Sans"/>
              <a:sym typeface="DM Sans"/>
            </a:endParaRPr>
          </a:p>
        </p:txBody>
      </p:sp>
      <p:pic>
        <p:nvPicPr>
          <p:cNvPr id="427" name="Google Shape;427;p79"/>
          <p:cNvPicPr preferRelativeResize="0"/>
          <p:nvPr/>
        </p:nvPicPr>
        <p:blipFill rotWithShape="1">
          <a:blip r:embed="rId3">
            <a:alphaModFix/>
          </a:blip>
          <a:srcRect b="0" l="0" r="0" t="0"/>
          <a:stretch/>
        </p:blipFill>
        <p:spPr>
          <a:xfrm>
            <a:off x="7445525" y="468000"/>
            <a:ext cx="1197025" cy="1197025"/>
          </a:xfrm>
          <a:prstGeom prst="rect">
            <a:avLst/>
          </a:prstGeom>
          <a:noFill/>
          <a:ln>
            <a:noFill/>
          </a:ln>
        </p:spPr>
      </p:pic>
      <p:graphicFrame>
        <p:nvGraphicFramePr>
          <p:cNvPr id="428" name="Google Shape;428;p79"/>
          <p:cNvGraphicFramePr/>
          <p:nvPr/>
        </p:nvGraphicFramePr>
        <p:xfrm>
          <a:off x="618975" y="1547413"/>
          <a:ext cx="3000000" cy="3000000"/>
        </p:xfrm>
        <a:graphic>
          <a:graphicData uri="http://schemas.openxmlformats.org/drawingml/2006/table">
            <a:tbl>
              <a:tblPr>
                <a:noFill/>
                <a:tableStyleId>{F36E48FF-86EE-49B1-A76C-7D0EDC877CE6}</a:tableStyleId>
              </a:tblPr>
              <a:tblGrid>
                <a:gridCol w="3235400"/>
              </a:tblGrid>
              <a:tr h="640050">
                <a:tc>
                  <a:txBody>
                    <a:bodyPr/>
                    <a:lstStyle/>
                    <a:p>
                      <a:pPr indent="0" lvl="0" marL="0" marR="0" rtl="0" algn="ctr">
                        <a:lnSpc>
                          <a:spcPct val="115000"/>
                        </a:lnSpc>
                        <a:spcBef>
                          <a:spcPts val="0"/>
                        </a:spcBef>
                        <a:spcAft>
                          <a:spcPts val="0"/>
                        </a:spcAft>
                        <a:buClr>
                          <a:srgbClr val="000000"/>
                        </a:buClr>
                        <a:buSzPts val="2000"/>
                        <a:buFont typeface="Arial"/>
                        <a:buNone/>
                      </a:pPr>
                      <a:r>
                        <a:rPr b="1" lang="es-419" sz="2000" u="none" cap="none" strike="noStrike">
                          <a:solidFill>
                            <a:srgbClr val="000000"/>
                          </a:solidFill>
                          <a:latin typeface="Helvetica Neue"/>
                          <a:ea typeface="Helvetica Neue"/>
                          <a:cs typeface="Helvetica Neue"/>
                          <a:sym typeface="Helvetica Neue"/>
                        </a:rPr>
                        <a:t>BETWEEN</a:t>
                      </a:r>
                      <a:endParaRPr b="1" sz="20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38100">
                      <a:solidFill>
                        <a:srgbClr val="FFFFFF"/>
                      </a:solidFill>
                      <a:prstDash val="solid"/>
                      <a:round/>
                      <a:headEnd len="sm" w="sm" type="none"/>
                      <a:tailEnd len="sm" w="sm" type="none"/>
                    </a:lnB>
                    <a:solidFill>
                      <a:srgbClr val="EAFF6A"/>
                    </a:solidFill>
                  </a:tcPr>
                </a:tc>
              </a:tr>
              <a:tr h="640050">
                <a:tc>
                  <a:txBody>
                    <a:bodyPr/>
                    <a:lstStyle/>
                    <a:p>
                      <a:pPr indent="0" lvl="0" marL="0" marR="0" rtl="0" algn="ctr">
                        <a:lnSpc>
                          <a:spcPct val="115000"/>
                        </a:lnSpc>
                        <a:spcBef>
                          <a:spcPts val="0"/>
                        </a:spcBef>
                        <a:spcAft>
                          <a:spcPts val="0"/>
                        </a:spcAft>
                        <a:buClr>
                          <a:srgbClr val="000000"/>
                        </a:buClr>
                        <a:buSzPts val="2000"/>
                        <a:buFont typeface="Arial"/>
                        <a:buNone/>
                      </a:pPr>
                      <a:r>
                        <a:rPr b="1" lang="es-419" sz="2000" u="none" cap="none" strike="noStrike">
                          <a:solidFill>
                            <a:srgbClr val="000000"/>
                          </a:solidFill>
                          <a:latin typeface="Helvetica Neue"/>
                          <a:ea typeface="Helvetica Neue"/>
                          <a:cs typeface="Helvetica Neue"/>
                          <a:sym typeface="Helvetica Neue"/>
                        </a:rPr>
                        <a:t>IN</a:t>
                      </a:r>
                      <a:endParaRPr b="1" sz="2000" u="none" cap="none" strike="noStrike">
                        <a:solidFill>
                          <a:srgbClr val="000000"/>
                        </a:solidFill>
                        <a:latin typeface="Helvetica Neue"/>
                        <a:ea typeface="Helvetica Neue"/>
                        <a:cs typeface="Helvetica Neue"/>
                        <a:sym typeface="Helvetica Neue"/>
                      </a:endParaRPr>
                    </a:p>
                  </a:txBody>
                  <a:tcPr marT="91425" marB="91425" marR="91425" marL="91425">
                    <a:lnL cap="flat" cmpd="sng" w="9525">
                      <a:solidFill>
                        <a:srgbClr val="9E9E9E">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EAFF6A"/>
                    </a:solidFill>
                  </a:tcPr>
                </a:tc>
              </a:tr>
              <a:tr h="640050">
                <a:tc>
                  <a:txBody>
                    <a:bodyPr/>
                    <a:lstStyle/>
                    <a:p>
                      <a:pPr indent="0" lvl="0" marL="0" marR="0" rtl="0" algn="ctr">
                        <a:lnSpc>
                          <a:spcPct val="115000"/>
                        </a:lnSpc>
                        <a:spcBef>
                          <a:spcPts val="0"/>
                        </a:spcBef>
                        <a:spcAft>
                          <a:spcPts val="0"/>
                        </a:spcAft>
                        <a:buClr>
                          <a:srgbClr val="000000"/>
                        </a:buClr>
                        <a:buSzPts val="2000"/>
                        <a:buFont typeface="Arial"/>
                        <a:buNone/>
                      </a:pPr>
                      <a:r>
                        <a:rPr b="1" lang="es-419" sz="2000" u="none" cap="none" strike="noStrike">
                          <a:solidFill>
                            <a:srgbClr val="000000"/>
                          </a:solidFill>
                          <a:latin typeface="Helvetica Neue"/>
                          <a:ea typeface="Helvetica Neue"/>
                          <a:cs typeface="Helvetica Neue"/>
                          <a:sym typeface="Helvetica Neue"/>
                        </a:rPr>
                        <a:t>IS NULL</a:t>
                      </a:r>
                      <a:endParaRPr b="1" sz="20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EAFF6A"/>
                    </a:solidFill>
                  </a:tcPr>
                </a:tc>
              </a:tr>
              <a:tr h="640050">
                <a:tc>
                  <a:txBody>
                    <a:bodyPr/>
                    <a:lstStyle/>
                    <a:p>
                      <a:pPr indent="0" lvl="0" marL="0" marR="0" rtl="0" algn="ctr">
                        <a:lnSpc>
                          <a:spcPct val="115000"/>
                        </a:lnSpc>
                        <a:spcBef>
                          <a:spcPts val="0"/>
                        </a:spcBef>
                        <a:spcAft>
                          <a:spcPts val="0"/>
                        </a:spcAft>
                        <a:buClr>
                          <a:srgbClr val="000000"/>
                        </a:buClr>
                        <a:buSzPts val="2000"/>
                        <a:buFont typeface="Arial"/>
                        <a:buNone/>
                      </a:pPr>
                      <a:r>
                        <a:rPr b="1" lang="es-419" sz="2000" u="none" cap="none" strike="noStrike">
                          <a:solidFill>
                            <a:srgbClr val="000000"/>
                          </a:solidFill>
                          <a:latin typeface="Helvetica Neue"/>
                          <a:ea typeface="Helvetica Neue"/>
                          <a:cs typeface="Helvetica Neue"/>
                          <a:sym typeface="Helvetica Neue"/>
                        </a:rPr>
                        <a:t>LIKE</a:t>
                      </a:r>
                      <a:endParaRPr b="1" sz="2000" u="none" cap="none" strike="noStrike">
                        <a:solidFill>
                          <a:srgbClr val="000000"/>
                        </a:solidFill>
                        <a:latin typeface="Helvetica Neue"/>
                        <a:ea typeface="Helvetica Neue"/>
                        <a:cs typeface="Helvetica Neue"/>
                        <a:sym typeface="Helvetica Neue"/>
                      </a:endParaRPr>
                    </a:p>
                  </a:txBody>
                  <a:tcPr marT="91425" marB="91425" marR="91425" marL="91425">
                    <a:lnL cap="flat" cmpd="sng" w="9525">
                      <a:solidFill>
                        <a:srgbClr val="9E9E9E">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EAFF6A"/>
                    </a:solidFill>
                  </a:tcPr>
                </a:tc>
              </a:tr>
            </a:tbl>
          </a:graphicData>
        </a:graphic>
      </p:graphicFrame>
      <p:sp>
        <p:nvSpPr>
          <p:cNvPr id="429" name="Google Shape;429;p79"/>
          <p:cNvSpPr txBox="1"/>
          <p:nvPr/>
        </p:nvSpPr>
        <p:spPr>
          <a:xfrm>
            <a:off x="3854375" y="1471225"/>
            <a:ext cx="4398600" cy="6315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Retorna verdadero si los valores de una columna están </a:t>
            </a:r>
            <a:r>
              <a:rPr b="1" i="0" lang="es-419" sz="1350" u="none" cap="none" strike="noStrike">
                <a:solidFill>
                  <a:srgbClr val="000000"/>
                </a:solidFill>
                <a:latin typeface="DM Sans"/>
                <a:ea typeface="DM Sans"/>
                <a:cs typeface="DM Sans"/>
                <a:sym typeface="DM Sans"/>
              </a:rPr>
              <a:t>entre los dos valores</a:t>
            </a:r>
            <a:r>
              <a:rPr b="0" i="0" lang="es-419" sz="1350" u="none" cap="none" strike="noStrike">
                <a:solidFill>
                  <a:srgbClr val="000000"/>
                </a:solidFill>
                <a:latin typeface="DM Sans"/>
                <a:ea typeface="DM Sans"/>
                <a:cs typeface="DM Sans"/>
                <a:sym typeface="DM Sans"/>
              </a:rPr>
              <a:t> dados.</a:t>
            </a:r>
            <a:endParaRPr b="0" i="0" sz="1350" u="none" cap="none" strike="noStrike">
              <a:solidFill>
                <a:srgbClr val="000000"/>
              </a:solidFill>
              <a:latin typeface="DM Sans"/>
              <a:ea typeface="DM Sans"/>
              <a:cs typeface="DM Sans"/>
              <a:sym typeface="DM Sans"/>
            </a:endParaRPr>
          </a:p>
        </p:txBody>
      </p:sp>
      <p:sp>
        <p:nvSpPr>
          <p:cNvPr id="430" name="Google Shape;430;p79"/>
          <p:cNvSpPr txBox="1"/>
          <p:nvPr/>
        </p:nvSpPr>
        <p:spPr>
          <a:xfrm>
            <a:off x="3854375" y="2119225"/>
            <a:ext cx="4398600" cy="8703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Retorna verdadero si los valores de una determinada columna </a:t>
            </a:r>
            <a:r>
              <a:rPr b="1" i="0" lang="es-419" sz="1350" u="none" cap="none" strike="noStrike">
                <a:solidFill>
                  <a:srgbClr val="000000"/>
                </a:solidFill>
                <a:latin typeface="DM Sans"/>
                <a:ea typeface="DM Sans"/>
                <a:cs typeface="DM Sans"/>
                <a:sym typeface="DM Sans"/>
              </a:rPr>
              <a:t>están en un determinado conjunto de valores</a:t>
            </a:r>
            <a:r>
              <a:rPr b="0" i="0" lang="es-419" sz="1350" u="none" cap="none" strike="noStrike">
                <a:solidFill>
                  <a:srgbClr val="000000"/>
                </a:solidFill>
                <a:latin typeface="DM Sans"/>
                <a:ea typeface="DM Sans"/>
                <a:cs typeface="DM Sans"/>
                <a:sym typeface="DM Sans"/>
              </a:rPr>
              <a:t>.</a:t>
            </a:r>
            <a:endParaRPr b="0" i="0" sz="1350" u="none" cap="none" strike="noStrike">
              <a:solidFill>
                <a:srgbClr val="000000"/>
              </a:solidFill>
              <a:latin typeface="DM Sans"/>
              <a:ea typeface="DM Sans"/>
              <a:cs typeface="DM Sans"/>
              <a:sym typeface="DM Sans"/>
            </a:endParaRPr>
          </a:p>
        </p:txBody>
      </p:sp>
      <p:sp>
        <p:nvSpPr>
          <p:cNvPr id="431" name="Google Shape;431;p79"/>
          <p:cNvSpPr txBox="1"/>
          <p:nvPr/>
        </p:nvSpPr>
        <p:spPr>
          <a:xfrm>
            <a:off x="3854375" y="3415225"/>
            <a:ext cx="4398600" cy="8703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Retorna verdadero si un determinado campo de tipo CHAR o VARCHAR </a:t>
            </a:r>
            <a:r>
              <a:rPr b="1" i="0" lang="es-419" sz="1350" u="none" cap="none" strike="noStrike">
                <a:solidFill>
                  <a:srgbClr val="000000"/>
                </a:solidFill>
                <a:latin typeface="DM Sans"/>
                <a:ea typeface="DM Sans"/>
                <a:cs typeface="DM Sans"/>
                <a:sym typeface="DM Sans"/>
              </a:rPr>
              <a:t>cumple con un patrón determinado.</a:t>
            </a:r>
            <a:endParaRPr b="1" i="0" sz="1350" u="none" cap="none" strike="noStrike">
              <a:solidFill>
                <a:srgbClr val="000000"/>
              </a:solidFill>
              <a:latin typeface="DM Sans"/>
              <a:ea typeface="DM Sans"/>
              <a:cs typeface="DM Sans"/>
              <a:sym typeface="DM Sans"/>
            </a:endParaRPr>
          </a:p>
        </p:txBody>
      </p:sp>
      <p:sp>
        <p:nvSpPr>
          <p:cNvPr id="432" name="Google Shape;432;p79"/>
          <p:cNvSpPr txBox="1"/>
          <p:nvPr/>
        </p:nvSpPr>
        <p:spPr>
          <a:xfrm>
            <a:off x="3854375" y="3015025"/>
            <a:ext cx="4398600" cy="3924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Retorna verdadero si el </a:t>
            </a:r>
            <a:r>
              <a:rPr b="1" i="0" lang="es-419" sz="1350" u="none" cap="none" strike="noStrike">
                <a:solidFill>
                  <a:srgbClr val="000000"/>
                </a:solidFill>
                <a:latin typeface="DM Sans"/>
                <a:ea typeface="DM Sans"/>
                <a:cs typeface="DM Sans"/>
                <a:sym typeface="DM Sans"/>
              </a:rPr>
              <a:t>campo está vacío</a:t>
            </a:r>
            <a:r>
              <a:rPr b="0" i="0" lang="es-419" sz="1350" u="none" cap="none" strike="noStrike">
                <a:solidFill>
                  <a:srgbClr val="000000"/>
                </a:solidFill>
                <a:latin typeface="DM Sans"/>
                <a:ea typeface="DM Sans"/>
                <a:cs typeface="DM Sans"/>
                <a:sym typeface="DM Sans"/>
              </a:rPr>
              <a:t>.</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80"/>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438" name="Google Shape;438;p80"/>
          <p:cNvSpPr txBox="1"/>
          <p:nvPr/>
        </p:nvSpPr>
        <p:spPr>
          <a:xfrm>
            <a:off x="473350" y="1626100"/>
            <a:ext cx="7169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rPr lang="es-419" sz="2500">
                <a:solidFill>
                  <a:srgbClr val="B7B7B7"/>
                </a:solidFill>
                <a:latin typeface="DM Sans"/>
                <a:ea typeface="DM Sans"/>
                <a:cs typeface="DM Sans"/>
                <a:sym typeface="DM Sans"/>
              </a:rPr>
              <a:t>Veremos en vivo ejemplos de predicados simples</a:t>
            </a:r>
            <a:endParaRPr b="1" sz="2500">
              <a:solidFill>
                <a:srgbClr val="B7B7B7"/>
              </a:solidFill>
              <a:latin typeface="Helvetica Neue"/>
              <a:ea typeface="Helvetica Neue"/>
              <a:cs typeface="Helvetica Neue"/>
              <a:sym typeface="Helvetica Neue"/>
            </a:endParaRPr>
          </a:p>
          <a:p>
            <a:pPr indent="0" lvl="0" marL="0" rtl="0" algn="l">
              <a:spcBef>
                <a:spcPts val="0"/>
              </a:spcBef>
              <a:spcAft>
                <a:spcPts val="0"/>
              </a:spcAft>
              <a:buNone/>
            </a:pPr>
            <a:r>
              <a:t/>
            </a:r>
            <a:endParaRPr b="1" sz="2500">
              <a:solidFill>
                <a:srgbClr val="B7B7B7"/>
              </a:solidFill>
              <a:latin typeface="Helvetica Neue"/>
              <a:ea typeface="Helvetica Neue"/>
              <a:cs typeface="Helvetica Neue"/>
              <a:sym typeface="Helvetica Neue"/>
            </a:endParaRPr>
          </a:p>
        </p:txBody>
      </p:sp>
      <p:grpSp>
        <p:nvGrpSpPr>
          <p:cNvPr id="439" name="Google Shape;439;p80"/>
          <p:cNvGrpSpPr/>
          <p:nvPr/>
        </p:nvGrpSpPr>
        <p:grpSpPr>
          <a:xfrm>
            <a:off x="473351" y="619523"/>
            <a:ext cx="738900" cy="738900"/>
            <a:chOff x="473351" y="619523"/>
            <a:chExt cx="738900" cy="738900"/>
          </a:xfrm>
        </p:grpSpPr>
        <p:sp>
          <p:nvSpPr>
            <p:cNvPr id="440" name="Google Shape;440;p80"/>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1" name="Google Shape;441;p80"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442" name="Google Shape;442;p80"/>
          <p:cNvSpPr txBox="1"/>
          <p:nvPr/>
        </p:nvSpPr>
        <p:spPr>
          <a:xfrm>
            <a:off x="473350" y="398055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000">
                <a:solidFill>
                  <a:srgbClr val="83AEFB"/>
                </a:solidFill>
                <a:latin typeface="DM Sans"/>
                <a:ea typeface="DM Sans"/>
                <a:cs typeface="DM Sans"/>
                <a:sym typeface="DM Sans"/>
              </a:rPr>
              <a:t>Duración: </a:t>
            </a:r>
            <a:r>
              <a:rPr b="1" lang="es-419" sz="2000">
                <a:solidFill>
                  <a:srgbClr val="83AEFB"/>
                </a:solidFill>
                <a:latin typeface="DM Sans"/>
                <a:ea typeface="DM Sans"/>
                <a:cs typeface="DM Sans"/>
                <a:sym typeface="DM Sans"/>
              </a:rPr>
              <a:t>15 minutos</a:t>
            </a:r>
            <a:endParaRPr b="1" sz="2000">
              <a:solidFill>
                <a:srgbClr val="83AEFB"/>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81"/>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INSERT</a:t>
            </a:r>
            <a:endParaRPr b="1" i="0" sz="4000" u="none" cap="none" strike="noStrike">
              <a:solidFill>
                <a:schemeClr val="dk1"/>
              </a:solidFill>
              <a:latin typeface="DM Sans"/>
              <a:ea typeface="DM Sans"/>
              <a:cs typeface="DM Sans"/>
              <a:sym typeface="DM Sans"/>
            </a:endParaRPr>
          </a:p>
        </p:txBody>
      </p:sp>
      <p:pic>
        <p:nvPicPr>
          <p:cNvPr id="448" name="Google Shape;448;p81"/>
          <p:cNvPicPr preferRelativeResize="0"/>
          <p:nvPr/>
        </p:nvPicPr>
        <p:blipFill rotWithShape="1">
          <a:blip r:embed="rId3">
            <a:alphaModFix/>
          </a:blip>
          <a:srcRect b="0" l="0" r="0" t="0"/>
          <a:stretch/>
        </p:blipFill>
        <p:spPr>
          <a:xfrm>
            <a:off x="7445525" y="468000"/>
            <a:ext cx="1197025" cy="1197025"/>
          </a:xfrm>
          <a:prstGeom prst="rect">
            <a:avLst/>
          </a:prstGeom>
          <a:noFill/>
          <a:ln>
            <a:noFill/>
          </a:ln>
        </p:spPr>
      </p:pic>
      <p:sp>
        <p:nvSpPr>
          <p:cNvPr id="449" name="Google Shape;449;p81"/>
          <p:cNvSpPr txBox="1"/>
          <p:nvPr/>
        </p:nvSpPr>
        <p:spPr>
          <a:xfrm>
            <a:off x="630625" y="1062600"/>
            <a:ext cx="5106900" cy="27822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La sentencia INSERT INTO se utiliza para insertar nuevos registros en una tabla. Es posible escribir la declaración INSERT INTO de dos maneras:</a:t>
            </a:r>
            <a:endParaRPr b="0" i="0" sz="1350" u="none" cap="none" strike="noStrike">
              <a:solidFill>
                <a:srgbClr val="000000"/>
              </a:solidFill>
              <a:latin typeface="DM Sans"/>
              <a:ea typeface="DM Sans"/>
              <a:cs typeface="DM Sans"/>
              <a:sym typeface="DM Sans"/>
            </a:endParaRPr>
          </a:p>
          <a:p>
            <a:pPr indent="0" lvl="0" marL="0" marR="0" rtl="0" algn="just">
              <a:lnSpc>
                <a:spcPct val="115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314325" lvl="0" marL="457200" marR="0" rtl="0" algn="just">
              <a:lnSpc>
                <a:spcPct val="115000"/>
              </a:lnSpc>
              <a:spcBef>
                <a:spcPts val="0"/>
              </a:spcBef>
              <a:spcAft>
                <a:spcPts val="0"/>
              </a:spcAft>
              <a:buClr>
                <a:srgbClr val="000000"/>
              </a:buClr>
              <a:buSzPts val="1350"/>
              <a:buFont typeface="DM Sans"/>
              <a:buAutoNum type="arabicPeriod"/>
            </a:pPr>
            <a:r>
              <a:rPr b="0" i="0" lang="es-419" sz="1350" u="none" cap="none" strike="noStrike">
                <a:solidFill>
                  <a:srgbClr val="000000"/>
                </a:solidFill>
                <a:latin typeface="DM Sans"/>
                <a:ea typeface="DM Sans"/>
                <a:cs typeface="DM Sans"/>
                <a:sym typeface="DM Sans"/>
              </a:rPr>
              <a:t>Especificar tanto los nombres de las columnas como los valores que se insertarán</a:t>
            </a:r>
            <a:endParaRPr b="0" i="0" sz="1350" u="none" cap="none" strike="noStrike">
              <a:solidFill>
                <a:srgbClr val="000000"/>
              </a:solidFill>
              <a:latin typeface="DM Sans"/>
              <a:ea typeface="DM Sans"/>
              <a:cs typeface="DM Sans"/>
              <a:sym typeface="DM Sans"/>
            </a:endParaRPr>
          </a:p>
          <a:p>
            <a:pPr indent="-314325" lvl="0" marL="457200" marR="0" rtl="0" algn="just">
              <a:lnSpc>
                <a:spcPct val="115000"/>
              </a:lnSpc>
              <a:spcBef>
                <a:spcPts val="0"/>
              </a:spcBef>
              <a:spcAft>
                <a:spcPts val="0"/>
              </a:spcAft>
              <a:buClr>
                <a:srgbClr val="000000"/>
              </a:buClr>
              <a:buSzPts val="1350"/>
              <a:buFont typeface="DM Sans"/>
              <a:buAutoNum type="arabicPeriod"/>
            </a:pPr>
            <a:r>
              <a:rPr b="0" i="0" lang="es-419" sz="1350" u="none" cap="none" strike="noStrike">
                <a:solidFill>
                  <a:srgbClr val="000000"/>
                </a:solidFill>
                <a:latin typeface="DM Sans"/>
                <a:ea typeface="DM Sans"/>
                <a:cs typeface="DM Sans"/>
                <a:sym typeface="DM Sans"/>
              </a:rPr>
              <a:t>Si está agregando valores para todas las columnas de la tabla, no necesita especificar los nombres de las columnas en la consulta SQL. Sin embargo, asegúrese de que el orden de los valores sea el mismo que el de las columnas de la tabla.</a:t>
            </a:r>
            <a:endParaRPr b="0" i="0" sz="1350" u="none" cap="none" strike="noStrike">
              <a:solidFill>
                <a:srgbClr val="000000"/>
              </a:solidFill>
              <a:latin typeface="DM Sans"/>
              <a:ea typeface="DM Sans"/>
              <a:cs typeface="DM Sans"/>
              <a:sym typeface="DM Sans"/>
            </a:endParaRPr>
          </a:p>
        </p:txBody>
      </p:sp>
      <p:pic>
        <p:nvPicPr>
          <p:cNvPr id="450" name="Google Shape;450;p81"/>
          <p:cNvPicPr preferRelativeResize="0"/>
          <p:nvPr/>
        </p:nvPicPr>
        <p:blipFill rotWithShape="1">
          <a:blip r:embed="rId4">
            <a:alphaModFix/>
          </a:blip>
          <a:srcRect b="0" l="0" r="0" t="0"/>
          <a:stretch/>
        </p:blipFill>
        <p:spPr>
          <a:xfrm>
            <a:off x="6248250" y="1765150"/>
            <a:ext cx="1905000" cy="19050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82"/>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456" name="Google Shape;456;p82"/>
          <p:cNvSpPr txBox="1"/>
          <p:nvPr/>
        </p:nvSpPr>
        <p:spPr>
          <a:xfrm>
            <a:off x="473350" y="1626100"/>
            <a:ext cx="7169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rPr lang="es-419" sz="2500">
                <a:solidFill>
                  <a:srgbClr val="B7B7B7"/>
                </a:solidFill>
                <a:latin typeface="DM Sans"/>
                <a:ea typeface="DM Sans"/>
                <a:cs typeface="DM Sans"/>
                <a:sym typeface="DM Sans"/>
              </a:rPr>
              <a:t>Veremos en vivo ejemplos de INSERT</a:t>
            </a:r>
            <a:endParaRPr b="1" sz="2500">
              <a:solidFill>
                <a:srgbClr val="B7B7B7"/>
              </a:solidFill>
              <a:latin typeface="Helvetica Neue"/>
              <a:ea typeface="Helvetica Neue"/>
              <a:cs typeface="Helvetica Neue"/>
              <a:sym typeface="Helvetica Neue"/>
            </a:endParaRPr>
          </a:p>
        </p:txBody>
      </p:sp>
      <p:grpSp>
        <p:nvGrpSpPr>
          <p:cNvPr id="457" name="Google Shape;457;p82"/>
          <p:cNvGrpSpPr/>
          <p:nvPr/>
        </p:nvGrpSpPr>
        <p:grpSpPr>
          <a:xfrm>
            <a:off x="473351" y="619523"/>
            <a:ext cx="738900" cy="738900"/>
            <a:chOff x="473351" y="619523"/>
            <a:chExt cx="738900" cy="738900"/>
          </a:xfrm>
        </p:grpSpPr>
        <p:sp>
          <p:nvSpPr>
            <p:cNvPr id="458" name="Google Shape;458;p8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9" name="Google Shape;459;p82"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460" name="Google Shape;460;p82"/>
          <p:cNvSpPr txBox="1"/>
          <p:nvPr/>
        </p:nvSpPr>
        <p:spPr>
          <a:xfrm>
            <a:off x="473350" y="398055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000">
                <a:solidFill>
                  <a:srgbClr val="83AEFB"/>
                </a:solidFill>
                <a:latin typeface="DM Sans"/>
                <a:ea typeface="DM Sans"/>
                <a:cs typeface="DM Sans"/>
                <a:sym typeface="DM Sans"/>
              </a:rPr>
              <a:t>Duración: </a:t>
            </a:r>
            <a:r>
              <a:rPr b="1" lang="es-419" sz="2000">
                <a:solidFill>
                  <a:srgbClr val="83AEFB"/>
                </a:solidFill>
                <a:latin typeface="DM Sans"/>
                <a:ea typeface="DM Sans"/>
                <a:cs typeface="DM Sans"/>
                <a:sym typeface="DM Sans"/>
              </a:rPr>
              <a:t>5</a:t>
            </a:r>
            <a:r>
              <a:rPr b="1" lang="es-419" sz="2000">
                <a:solidFill>
                  <a:srgbClr val="83AEFB"/>
                </a:solidFill>
                <a:latin typeface="DM Sans"/>
                <a:ea typeface="DM Sans"/>
                <a:cs typeface="DM Sans"/>
                <a:sym typeface="DM Sans"/>
              </a:rPr>
              <a:t> minutos</a:t>
            </a:r>
            <a:endParaRPr b="1" sz="2000">
              <a:solidFill>
                <a:srgbClr val="83AEFB"/>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83"/>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UPDATE</a:t>
            </a:r>
            <a:endParaRPr b="1" i="0" sz="4000" u="none" cap="none" strike="noStrike">
              <a:solidFill>
                <a:schemeClr val="dk1"/>
              </a:solidFill>
              <a:latin typeface="DM Sans"/>
              <a:ea typeface="DM Sans"/>
              <a:cs typeface="DM Sans"/>
              <a:sym typeface="DM Sans"/>
            </a:endParaRPr>
          </a:p>
        </p:txBody>
      </p:sp>
      <p:pic>
        <p:nvPicPr>
          <p:cNvPr id="466" name="Google Shape;466;p83"/>
          <p:cNvPicPr preferRelativeResize="0"/>
          <p:nvPr/>
        </p:nvPicPr>
        <p:blipFill rotWithShape="1">
          <a:blip r:embed="rId3">
            <a:alphaModFix/>
          </a:blip>
          <a:srcRect b="0" l="0" r="0" t="0"/>
          <a:stretch/>
        </p:blipFill>
        <p:spPr>
          <a:xfrm>
            <a:off x="7445525" y="468000"/>
            <a:ext cx="1197025" cy="1197025"/>
          </a:xfrm>
          <a:prstGeom prst="rect">
            <a:avLst/>
          </a:prstGeom>
          <a:noFill/>
          <a:ln>
            <a:noFill/>
          </a:ln>
        </p:spPr>
      </p:pic>
      <p:sp>
        <p:nvSpPr>
          <p:cNvPr id="467" name="Google Shape;467;p83"/>
          <p:cNvSpPr txBox="1"/>
          <p:nvPr/>
        </p:nvSpPr>
        <p:spPr>
          <a:xfrm>
            <a:off x="608225" y="1196975"/>
            <a:ext cx="5106900" cy="1587300"/>
          </a:xfrm>
          <a:prstGeom prst="rect">
            <a:avLst/>
          </a:prstGeom>
          <a:noFill/>
          <a:ln>
            <a:noFill/>
          </a:ln>
        </p:spPr>
        <p:txBody>
          <a:bodyPr anchorCtr="0" anchor="t" bIns="91425" lIns="91425" spcFirstLastPara="1" rIns="91425" wrap="square" tIns="91425">
            <a:spAutoFit/>
          </a:bodyPr>
          <a:lstStyle/>
          <a:p>
            <a:pPr indent="-314325" lvl="0" marL="457200" marR="0" rtl="0" algn="just">
              <a:lnSpc>
                <a:spcPct val="115000"/>
              </a:lnSpc>
              <a:spcBef>
                <a:spcPts val="0"/>
              </a:spcBef>
              <a:spcAft>
                <a:spcPts val="0"/>
              </a:spcAft>
              <a:buClr>
                <a:srgbClr val="000000"/>
              </a:buClr>
              <a:buSzPts val="1350"/>
              <a:buFont typeface="Helvetica Neue"/>
              <a:buAutoNum type="arabicPeriod"/>
            </a:pPr>
            <a:r>
              <a:rPr b="0" i="0" lang="es-419" sz="1350" u="none" cap="none" strike="noStrike">
                <a:solidFill>
                  <a:srgbClr val="000000"/>
                </a:solidFill>
                <a:latin typeface="DM Sans"/>
                <a:ea typeface="DM Sans"/>
                <a:cs typeface="DM Sans"/>
                <a:sym typeface="DM Sans"/>
              </a:rPr>
              <a:t>La instrucción UPDATE se utiliza para modificar los registros existentes en una tabla.</a:t>
            </a:r>
            <a:endParaRPr b="0" i="0" sz="1350" u="none" cap="none" strike="noStrike">
              <a:solidFill>
                <a:srgbClr val="000000"/>
              </a:solidFill>
              <a:latin typeface="DM Sans"/>
              <a:ea typeface="DM Sans"/>
              <a:cs typeface="DM Sans"/>
              <a:sym typeface="DM Sans"/>
            </a:endParaRPr>
          </a:p>
          <a:p>
            <a:pPr indent="-314325" lvl="0" marL="457200" marR="0" rtl="0" algn="just">
              <a:lnSpc>
                <a:spcPct val="115000"/>
              </a:lnSpc>
              <a:spcBef>
                <a:spcPts val="0"/>
              </a:spcBef>
              <a:spcAft>
                <a:spcPts val="0"/>
              </a:spcAft>
              <a:buClr>
                <a:srgbClr val="000000"/>
              </a:buClr>
              <a:buSzPts val="1350"/>
              <a:buFont typeface="DM Sans"/>
              <a:buAutoNum type="arabicPeriod"/>
            </a:pPr>
            <a:r>
              <a:rPr b="0" i="0" lang="es-419" sz="1350" u="none" cap="none" strike="noStrike">
                <a:solidFill>
                  <a:srgbClr val="000000"/>
                </a:solidFill>
                <a:latin typeface="DM Sans"/>
                <a:ea typeface="DM Sans"/>
                <a:cs typeface="DM Sans"/>
                <a:sym typeface="DM Sans"/>
              </a:rPr>
              <a:t>¡Tengan cuidado al actualizar registros en una tabla!. La cláusula WHERE especifica qué registros deben actualizarse. Si omite la cláusula WHERE, ¡se actualizarán todos los registros de la tabla!</a:t>
            </a:r>
            <a:endParaRPr b="0" i="0" sz="1350" u="none" cap="none" strike="noStrike">
              <a:solidFill>
                <a:srgbClr val="000000"/>
              </a:solidFill>
              <a:latin typeface="DM Sans"/>
              <a:ea typeface="DM Sans"/>
              <a:cs typeface="DM Sans"/>
              <a:sym typeface="DM Sans"/>
            </a:endParaRPr>
          </a:p>
        </p:txBody>
      </p:sp>
      <p:pic>
        <p:nvPicPr>
          <p:cNvPr id="468" name="Google Shape;468;p83"/>
          <p:cNvPicPr preferRelativeResize="0"/>
          <p:nvPr/>
        </p:nvPicPr>
        <p:blipFill rotWithShape="1">
          <a:blip r:embed="rId4">
            <a:alphaModFix/>
          </a:blip>
          <a:srcRect b="0" l="0" r="0" t="0"/>
          <a:stretch/>
        </p:blipFill>
        <p:spPr>
          <a:xfrm>
            <a:off x="5867500" y="1780427"/>
            <a:ext cx="2593100" cy="25931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84"/>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474" name="Google Shape;474;p84"/>
          <p:cNvSpPr txBox="1"/>
          <p:nvPr/>
        </p:nvSpPr>
        <p:spPr>
          <a:xfrm>
            <a:off x="473350" y="1626100"/>
            <a:ext cx="7169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rPr lang="es-419" sz="2500">
                <a:solidFill>
                  <a:srgbClr val="B7B7B7"/>
                </a:solidFill>
                <a:latin typeface="DM Sans"/>
                <a:ea typeface="DM Sans"/>
                <a:cs typeface="DM Sans"/>
                <a:sym typeface="DM Sans"/>
              </a:rPr>
              <a:t>Veremos en vivo ejemplos de UPDATE</a:t>
            </a:r>
            <a:endParaRPr b="1" sz="2500">
              <a:solidFill>
                <a:srgbClr val="B7B7B7"/>
              </a:solidFill>
              <a:latin typeface="Helvetica Neue"/>
              <a:ea typeface="Helvetica Neue"/>
              <a:cs typeface="Helvetica Neue"/>
              <a:sym typeface="Helvetica Neue"/>
            </a:endParaRPr>
          </a:p>
        </p:txBody>
      </p:sp>
      <p:grpSp>
        <p:nvGrpSpPr>
          <p:cNvPr id="475" name="Google Shape;475;p84"/>
          <p:cNvGrpSpPr/>
          <p:nvPr/>
        </p:nvGrpSpPr>
        <p:grpSpPr>
          <a:xfrm>
            <a:off x="473351" y="619523"/>
            <a:ext cx="738900" cy="738900"/>
            <a:chOff x="473351" y="619523"/>
            <a:chExt cx="738900" cy="738900"/>
          </a:xfrm>
        </p:grpSpPr>
        <p:sp>
          <p:nvSpPr>
            <p:cNvPr id="476" name="Google Shape;476;p8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7" name="Google Shape;477;p84"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478" name="Google Shape;478;p84"/>
          <p:cNvSpPr txBox="1"/>
          <p:nvPr/>
        </p:nvSpPr>
        <p:spPr>
          <a:xfrm>
            <a:off x="473350" y="398055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000">
                <a:solidFill>
                  <a:srgbClr val="83AEFB"/>
                </a:solidFill>
                <a:latin typeface="DM Sans"/>
                <a:ea typeface="DM Sans"/>
                <a:cs typeface="DM Sans"/>
                <a:sym typeface="DM Sans"/>
              </a:rPr>
              <a:t>Duración: </a:t>
            </a:r>
            <a:r>
              <a:rPr b="1" lang="es-419" sz="2000">
                <a:solidFill>
                  <a:srgbClr val="83AEFB"/>
                </a:solidFill>
                <a:latin typeface="DM Sans"/>
                <a:ea typeface="DM Sans"/>
                <a:cs typeface="DM Sans"/>
                <a:sym typeface="DM Sans"/>
              </a:rPr>
              <a:t>5 minutos</a:t>
            </a:r>
            <a:endParaRPr b="1" sz="2000">
              <a:solidFill>
                <a:srgbClr val="83AEFB"/>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85"/>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DELETE</a:t>
            </a:r>
            <a:endParaRPr b="1" i="0" sz="4000" u="none" cap="none" strike="noStrike">
              <a:solidFill>
                <a:schemeClr val="dk1"/>
              </a:solidFill>
              <a:latin typeface="DM Sans"/>
              <a:ea typeface="DM Sans"/>
              <a:cs typeface="DM Sans"/>
              <a:sym typeface="DM Sans"/>
            </a:endParaRPr>
          </a:p>
        </p:txBody>
      </p:sp>
      <p:pic>
        <p:nvPicPr>
          <p:cNvPr id="484" name="Google Shape;484;p85"/>
          <p:cNvPicPr preferRelativeResize="0"/>
          <p:nvPr/>
        </p:nvPicPr>
        <p:blipFill rotWithShape="1">
          <a:blip r:embed="rId3">
            <a:alphaModFix/>
          </a:blip>
          <a:srcRect b="0" l="0" r="0" t="0"/>
          <a:stretch/>
        </p:blipFill>
        <p:spPr>
          <a:xfrm>
            <a:off x="7445525" y="468000"/>
            <a:ext cx="1197025" cy="1197025"/>
          </a:xfrm>
          <a:prstGeom prst="rect">
            <a:avLst/>
          </a:prstGeom>
          <a:noFill/>
          <a:ln>
            <a:noFill/>
          </a:ln>
        </p:spPr>
      </p:pic>
      <p:sp>
        <p:nvSpPr>
          <p:cNvPr id="485" name="Google Shape;485;p85"/>
          <p:cNvSpPr txBox="1"/>
          <p:nvPr/>
        </p:nvSpPr>
        <p:spPr>
          <a:xfrm>
            <a:off x="608225" y="1196975"/>
            <a:ext cx="5106900" cy="2065200"/>
          </a:xfrm>
          <a:prstGeom prst="rect">
            <a:avLst/>
          </a:prstGeom>
          <a:noFill/>
          <a:ln>
            <a:noFill/>
          </a:ln>
        </p:spPr>
        <p:txBody>
          <a:bodyPr anchorCtr="0" anchor="t" bIns="91425" lIns="91425" spcFirstLastPara="1" rIns="91425" wrap="square" tIns="91425">
            <a:spAutoFit/>
          </a:bodyPr>
          <a:lstStyle/>
          <a:p>
            <a:pPr indent="-314325" lvl="0" marL="457200" marR="0" rtl="0" algn="just">
              <a:lnSpc>
                <a:spcPct val="115000"/>
              </a:lnSpc>
              <a:spcBef>
                <a:spcPts val="0"/>
              </a:spcBef>
              <a:spcAft>
                <a:spcPts val="0"/>
              </a:spcAft>
              <a:buClr>
                <a:srgbClr val="000000"/>
              </a:buClr>
              <a:buSzPts val="1350"/>
              <a:buFont typeface="DM Sans"/>
              <a:buAutoNum type="arabicPeriod"/>
            </a:pPr>
            <a:r>
              <a:rPr b="0" i="0" lang="es-419" sz="1350" u="none" cap="none" strike="noStrike">
                <a:solidFill>
                  <a:srgbClr val="000000"/>
                </a:solidFill>
                <a:latin typeface="DM Sans"/>
                <a:ea typeface="DM Sans"/>
                <a:cs typeface="DM Sans"/>
                <a:sym typeface="DM Sans"/>
              </a:rPr>
              <a:t>La declaración DELETE se usa para eliminar registros existentes en una tabla.</a:t>
            </a:r>
            <a:endParaRPr b="0" i="0" sz="1350" u="none" cap="none" strike="noStrike">
              <a:solidFill>
                <a:srgbClr val="000000"/>
              </a:solidFill>
              <a:latin typeface="DM Sans"/>
              <a:ea typeface="DM Sans"/>
              <a:cs typeface="DM Sans"/>
              <a:sym typeface="DM Sans"/>
            </a:endParaRPr>
          </a:p>
          <a:p>
            <a:pPr indent="0" lvl="0" marL="0" marR="0" rtl="0" algn="just">
              <a:lnSpc>
                <a:spcPct val="115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314325" lvl="0" marL="457200" marR="0" rtl="0" algn="just">
              <a:lnSpc>
                <a:spcPct val="115000"/>
              </a:lnSpc>
              <a:spcBef>
                <a:spcPts val="0"/>
              </a:spcBef>
              <a:spcAft>
                <a:spcPts val="0"/>
              </a:spcAft>
              <a:buClr>
                <a:srgbClr val="000000"/>
              </a:buClr>
              <a:buSzPts val="1350"/>
              <a:buFont typeface="DM Sans"/>
              <a:buAutoNum type="arabicPeriod"/>
            </a:pPr>
            <a:r>
              <a:rPr b="0" i="0" lang="es-419" sz="1350" u="none" cap="none" strike="noStrike">
                <a:solidFill>
                  <a:srgbClr val="000000"/>
                </a:solidFill>
                <a:latin typeface="DM Sans"/>
                <a:ea typeface="DM Sans"/>
                <a:cs typeface="DM Sans"/>
                <a:sym typeface="DM Sans"/>
              </a:rPr>
              <a:t>¡Tengan cuidado al eliminar registros en una tabla! Observe la cláusula WHERE en la instrucción DELETE. La cláusula WHERE especifica qué registros deben eliminarse. Si omite la cláusula WHERE, ¡se eliminarán todos los registros de la tabla!</a:t>
            </a:r>
            <a:endParaRPr b="0" i="0" sz="1350" u="none" cap="none" strike="noStrike">
              <a:solidFill>
                <a:srgbClr val="000000"/>
              </a:solidFill>
              <a:latin typeface="DM Sans"/>
              <a:ea typeface="DM Sans"/>
              <a:cs typeface="DM Sans"/>
              <a:sym typeface="DM Sans"/>
            </a:endParaRPr>
          </a:p>
        </p:txBody>
      </p:sp>
      <p:pic>
        <p:nvPicPr>
          <p:cNvPr id="486" name="Google Shape;486;p85"/>
          <p:cNvPicPr preferRelativeResize="0"/>
          <p:nvPr/>
        </p:nvPicPr>
        <p:blipFill rotWithShape="1">
          <a:blip r:embed="rId4">
            <a:alphaModFix/>
          </a:blip>
          <a:srcRect b="0" l="0" r="0" t="0"/>
          <a:stretch/>
        </p:blipFill>
        <p:spPr>
          <a:xfrm>
            <a:off x="6069100" y="1787575"/>
            <a:ext cx="2143125" cy="21431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86"/>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492" name="Google Shape;492;p86"/>
          <p:cNvSpPr txBox="1"/>
          <p:nvPr/>
        </p:nvSpPr>
        <p:spPr>
          <a:xfrm>
            <a:off x="473350" y="1626100"/>
            <a:ext cx="7169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rPr lang="es-419" sz="2500">
                <a:solidFill>
                  <a:srgbClr val="B7B7B7"/>
                </a:solidFill>
                <a:latin typeface="DM Sans"/>
                <a:ea typeface="DM Sans"/>
                <a:cs typeface="DM Sans"/>
                <a:sym typeface="DM Sans"/>
              </a:rPr>
              <a:t>Veremos en vivo ejemplos de DELETE</a:t>
            </a:r>
            <a:endParaRPr b="1" sz="2500">
              <a:solidFill>
                <a:srgbClr val="B7B7B7"/>
              </a:solidFill>
              <a:latin typeface="Helvetica Neue"/>
              <a:ea typeface="Helvetica Neue"/>
              <a:cs typeface="Helvetica Neue"/>
              <a:sym typeface="Helvetica Neue"/>
            </a:endParaRPr>
          </a:p>
        </p:txBody>
      </p:sp>
      <p:grpSp>
        <p:nvGrpSpPr>
          <p:cNvPr id="493" name="Google Shape;493;p86"/>
          <p:cNvGrpSpPr/>
          <p:nvPr/>
        </p:nvGrpSpPr>
        <p:grpSpPr>
          <a:xfrm>
            <a:off x="473351" y="619523"/>
            <a:ext cx="738900" cy="738900"/>
            <a:chOff x="473351" y="619523"/>
            <a:chExt cx="738900" cy="738900"/>
          </a:xfrm>
        </p:grpSpPr>
        <p:sp>
          <p:nvSpPr>
            <p:cNvPr id="494" name="Google Shape;494;p8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5" name="Google Shape;495;p86"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496" name="Google Shape;496;p86"/>
          <p:cNvSpPr txBox="1"/>
          <p:nvPr/>
        </p:nvSpPr>
        <p:spPr>
          <a:xfrm>
            <a:off x="473350" y="398055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000">
                <a:solidFill>
                  <a:srgbClr val="83AEFB"/>
                </a:solidFill>
                <a:latin typeface="DM Sans"/>
                <a:ea typeface="DM Sans"/>
                <a:cs typeface="DM Sans"/>
                <a:sym typeface="DM Sans"/>
              </a:rPr>
              <a:t>Duración: </a:t>
            </a:r>
            <a:r>
              <a:rPr b="1" lang="es-419" sz="2000">
                <a:solidFill>
                  <a:srgbClr val="83AEFB"/>
                </a:solidFill>
                <a:latin typeface="DM Sans"/>
                <a:ea typeface="DM Sans"/>
                <a:cs typeface="DM Sans"/>
                <a:sym typeface="DM Sans"/>
              </a:rPr>
              <a:t>5 minutos</a:t>
            </a:r>
            <a:endParaRPr b="1" sz="2000">
              <a:solidFill>
                <a:srgbClr val="83AEFB"/>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grpSp>
        <p:nvGrpSpPr>
          <p:cNvPr id="501" name="Google Shape;501;p87"/>
          <p:cNvGrpSpPr/>
          <p:nvPr/>
        </p:nvGrpSpPr>
        <p:grpSpPr>
          <a:xfrm>
            <a:off x="4202556" y="994173"/>
            <a:ext cx="738900" cy="738900"/>
            <a:chOff x="974706" y="2467173"/>
            <a:chExt cx="738900" cy="738900"/>
          </a:xfrm>
        </p:grpSpPr>
        <p:sp>
          <p:nvSpPr>
            <p:cNvPr id="502" name="Google Shape;502;p87"/>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3" name="Google Shape;503;p87"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504" name="Google Shape;504;p87"/>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Uso del lenguaje DML</a:t>
            </a:r>
            <a:endParaRPr b="1" sz="4000">
              <a:solidFill>
                <a:schemeClr val="dk1"/>
              </a:solidFill>
              <a:highlight>
                <a:srgbClr val="EAFF6A"/>
              </a:highlight>
              <a:latin typeface="DM Sans"/>
              <a:ea typeface="DM Sans"/>
              <a:cs typeface="DM Sans"/>
              <a:sym typeface="DM Sans"/>
            </a:endParaRPr>
          </a:p>
        </p:txBody>
      </p:sp>
      <p:sp>
        <p:nvSpPr>
          <p:cNvPr id="505" name="Google Shape;505;p87"/>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83AEFB"/>
                </a:solidFill>
                <a:latin typeface="DM Sans"/>
                <a:ea typeface="DM Sans"/>
                <a:cs typeface="DM Sans"/>
                <a:sym typeface="DM Sans"/>
              </a:rPr>
              <a:t>Duración: </a:t>
            </a:r>
            <a:r>
              <a:rPr b="1" lang="es-419" sz="2000">
                <a:solidFill>
                  <a:srgbClr val="83AEFB"/>
                </a:solidFill>
                <a:latin typeface="DM Sans"/>
                <a:ea typeface="DM Sans"/>
                <a:cs typeface="DM Sans"/>
                <a:sym typeface="DM Sans"/>
              </a:rPr>
              <a:t>15 minutos</a:t>
            </a:r>
            <a:endParaRPr b="1" sz="2000">
              <a:solidFill>
                <a:srgbClr val="83AEFB"/>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grpSp>
        <p:nvGrpSpPr>
          <p:cNvPr id="510" name="Google Shape;510;p88"/>
          <p:cNvGrpSpPr/>
          <p:nvPr/>
        </p:nvGrpSpPr>
        <p:grpSpPr>
          <a:xfrm>
            <a:off x="457347" y="468299"/>
            <a:ext cx="431074" cy="431074"/>
            <a:chOff x="974706" y="2467173"/>
            <a:chExt cx="738900" cy="738900"/>
          </a:xfrm>
        </p:grpSpPr>
        <p:sp>
          <p:nvSpPr>
            <p:cNvPr id="511" name="Google Shape;511;p88"/>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2" name="Google Shape;512;p88"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513" name="Google Shape;513;p88"/>
          <p:cNvSpPr txBox="1"/>
          <p:nvPr/>
        </p:nvSpPr>
        <p:spPr>
          <a:xfrm>
            <a:off x="501450" y="1081750"/>
            <a:ext cx="4987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Uso del lenguaje DML</a:t>
            </a:r>
            <a:endParaRPr b="1" i="0" sz="4000" u="none" cap="none" strike="noStrike">
              <a:solidFill>
                <a:schemeClr val="dk1"/>
              </a:solidFill>
              <a:latin typeface="DM Sans"/>
              <a:ea typeface="DM Sans"/>
              <a:cs typeface="DM Sans"/>
              <a:sym typeface="DM Sans"/>
            </a:endParaRPr>
          </a:p>
        </p:txBody>
      </p:sp>
      <p:sp>
        <p:nvSpPr>
          <p:cNvPr id="514" name="Google Shape;514;p88"/>
          <p:cNvSpPr/>
          <p:nvPr/>
        </p:nvSpPr>
        <p:spPr>
          <a:xfrm>
            <a:off x="5846649" y="38"/>
            <a:ext cx="32973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5" name="Google Shape;515;p88"/>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516" name="Google Shape;516;p88"/>
          <p:cNvSpPr txBox="1"/>
          <p:nvPr/>
        </p:nvSpPr>
        <p:spPr>
          <a:xfrm>
            <a:off x="568625" y="2135863"/>
            <a:ext cx="49872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Utilizaremos la base de datos en</a:t>
            </a:r>
            <a:r>
              <a:rPr b="0" i="0" lang="es-419" sz="1350" u="none" cap="none" strike="noStrike">
                <a:solidFill>
                  <a:schemeClr val="dk1"/>
                </a:solidFill>
                <a:latin typeface="DM Sans"/>
                <a:ea typeface="DM Sans"/>
                <a:cs typeface="DM Sans"/>
                <a:sym typeface="DM Sans"/>
              </a:rPr>
              <a:t> </a:t>
            </a:r>
            <a:r>
              <a:rPr lang="es-419" sz="1350" u="none">
                <a:solidFill>
                  <a:schemeClr val="dk1"/>
                </a:solidFill>
                <a:latin typeface="DM Sans"/>
                <a:ea typeface="DM Sans"/>
                <a:cs typeface="DM Sans"/>
                <a:sym typeface="DM Sans"/>
              </a:rPr>
              <a:t>este </a:t>
            </a:r>
            <a:r>
              <a:rPr lang="es-419" sz="1350" u="sng">
                <a:solidFill>
                  <a:schemeClr val="hlink"/>
                </a:solidFill>
                <a:latin typeface="DM Sans"/>
                <a:ea typeface="DM Sans"/>
                <a:cs typeface="DM Sans"/>
                <a:sym typeface="DM Sans"/>
                <a:hlinkClick r:id="rId5"/>
              </a:rPr>
              <a:t>link</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rgbClr val="000000"/>
              </a:buClr>
              <a:buSzPts val="1350"/>
              <a:buFont typeface="DM Sans"/>
              <a:buAutoNum type="arabicPeriod"/>
            </a:pPr>
            <a:r>
              <a:rPr b="0" i="0" lang="es-419" sz="1350" u="none" cap="none" strike="noStrike">
                <a:solidFill>
                  <a:srgbClr val="000000"/>
                </a:solidFill>
                <a:latin typeface="DM Sans"/>
                <a:ea typeface="DM Sans"/>
                <a:cs typeface="DM Sans"/>
                <a:sym typeface="DM Sans"/>
              </a:rPr>
              <a:t>Identificar a los clientes de la tabla </a:t>
            </a:r>
            <a:r>
              <a:rPr b="1" i="0" lang="es-419" sz="1350" u="none" cap="none" strike="noStrike">
                <a:solidFill>
                  <a:srgbClr val="000000"/>
                </a:solidFill>
                <a:latin typeface="DM Sans"/>
                <a:ea typeface="DM Sans"/>
                <a:cs typeface="DM Sans"/>
                <a:sym typeface="DM Sans"/>
              </a:rPr>
              <a:t>Customers</a:t>
            </a:r>
            <a:r>
              <a:rPr b="0" i="0" lang="es-419" sz="1350" u="none" cap="none" strike="noStrike">
                <a:solidFill>
                  <a:srgbClr val="000000"/>
                </a:solidFill>
                <a:latin typeface="DM Sans"/>
                <a:ea typeface="DM Sans"/>
                <a:cs typeface="DM Sans"/>
                <a:sym typeface="DM Sans"/>
              </a:rPr>
              <a:t> que viven en París o Londres (8 registros)</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000000"/>
              </a:buClr>
              <a:buSzPts val="1350"/>
              <a:buFont typeface="DM Sans"/>
              <a:buAutoNum type="arabicPeriod"/>
            </a:pPr>
            <a:r>
              <a:rPr b="0" i="0" lang="es-419" sz="1350" u="none" cap="none" strike="noStrike">
                <a:solidFill>
                  <a:srgbClr val="000000"/>
                </a:solidFill>
                <a:latin typeface="DM Sans"/>
                <a:ea typeface="DM Sans"/>
                <a:cs typeface="DM Sans"/>
                <a:sym typeface="DM Sans"/>
              </a:rPr>
              <a:t>Encontrar en la tabla </a:t>
            </a:r>
            <a:r>
              <a:rPr b="1" i="0" lang="es-419" sz="1350" u="none" cap="none" strike="noStrike">
                <a:solidFill>
                  <a:srgbClr val="000000"/>
                </a:solidFill>
                <a:latin typeface="DM Sans"/>
                <a:ea typeface="DM Sans"/>
                <a:cs typeface="DM Sans"/>
                <a:sym typeface="DM Sans"/>
              </a:rPr>
              <a:t>OrderDetails</a:t>
            </a:r>
            <a:r>
              <a:rPr b="0" i="0" lang="es-419" sz="1350" u="none" cap="none" strike="noStrike">
                <a:solidFill>
                  <a:srgbClr val="000000"/>
                </a:solidFill>
                <a:latin typeface="DM Sans"/>
                <a:ea typeface="DM Sans"/>
                <a:cs typeface="DM Sans"/>
                <a:sym typeface="DM Sans"/>
              </a:rPr>
              <a:t> las órdenes cuya cantidad está entre 10 y 15 y además que el OrderDetailID sea mayor que 6. (121 registros)</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000000"/>
              </a:buClr>
              <a:buSzPts val="1350"/>
              <a:buFont typeface="DM Sans"/>
              <a:buAutoNum type="arabicPeriod"/>
            </a:pPr>
            <a:r>
              <a:rPr b="0" i="0" lang="es-419" sz="1350" u="none" cap="none" strike="noStrike">
                <a:solidFill>
                  <a:srgbClr val="000000"/>
                </a:solidFill>
                <a:latin typeface="DM Sans"/>
                <a:ea typeface="DM Sans"/>
                <a:cs typeface="DM Sans"/>
                <a:sym typeface="DM Sans"/>
              </a:rPr>
              <a:t>Seleccionar todos los registros de la tabla </a:t>
            </a:r>
            <a:r>
              <a:rPr b="1" i="0" lang="es-419" sz="1350" u="none" cap="none" strike="noStrike">
                <a:solidFill>
                  <a:srgbClr val="000000"/>
                </a:solidFill>
                <a:latin typeface="DM Sans"/>
                <a:ea typeface="DM Sans"/>
                <a:cs typeface="DM Sans"/>
                <a:sym typeface="DM Sans"/>
              </a:rPr>
              <a:t>Products</a:t>
            </a:r>
            <a:r>
              <a:rPr b="0" i="0" lang="es-419" sz="1350" u="none" cap="none" strike="noStrike">
                <a:solidFill>
                  <a:srgbClr val="000000"/>
                </a:solidFill>
                <a:latin typeface="DM Sans"/>
                <a:ea typeface="DM Sans"/>
                <a:cs typeface="DM Sans"/>
                <a:sym typeface="DM Sans"/>
              </a:rPr>
              <a:t> donde el ProductName empiezan por la letra C (9 registros)</a:t>
            </a:r>
            <a:endParaRPr b="0" i="0" sz="1350" u="none" cap="none" strike="noStrike">
              <a:solidFill>
                <a:srgbClr val="000000"/>
              </a:solidFill>
              <a:latin typeface="DM Sans"/>
              <a:ea typeface="DM Sans"/>
              <a:cs typeface="DM Sans"/>
              <a:sym typeface="DM Sans"/>
            </a:endParaRPr>
          </a:p>
        </p:txBody>
      </p:sp>
      <p:sp>
        <p:nvSpPr>
          <p:cNvPr id="517" name="Google Shape;517;p88"/>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pic>
        <p:nvPicPr>
          <p:cNvPr id="518" name="Google Shape;518;p88"/>
          <p:cNvPicPr preferRelativeResize="0"/>
          <p:nvPr/>
        </p:nvPicPr>
        <p:blipFill rotWithShape="1">
          <a:blip r:embed="rId6">
            <a:alphaModFix/>
          </a:blip>
          <a:srcRect b="0" l="0" r="0" t="0"/>
          <a:stretch/>
        </p:blipFill>
        <p:spPr>
          <a:xfrm>
            <a:off x="6084750" y="972950"/>
            <a:ext cx="2821100" cy="3050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44"/>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44"/>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lt1"/>
                </a:solidFill>
                <a:latin typeface="DM Sans"/>
                <a:ea typeface="DM Sans"/>
                <a:cs typeface="DM Sans"/>
                <a:sym typeface="DM Sans"/>
              </a:rPr>
              <a:t>¿Cómo podemos empezar?</a:t>
            </a:r>
            <a:endParaRPr b="1" i="0" sz="3500" u="none" cap="none" strike="noStrike">
              <a:solidFill>
                <a:schemeClr val="lt1"/>
              </a:solidFill>
              <a:latin typeface="DM Sans"/>
              <a:ea typeface="DM Sans"/>
              <a:cs typeface="DM Sans"/>
              <a:sym typeface="DM Sans"/>
            </a:endParaRPr>
          </a:p>
        </p:txBody>
      </p:sp>
      <p:sp>
        <p:nvSpPr>
          <p:cNvPr id="147" name="Google Shape;147;p44"/>
          <p:cNvSpPr txBox="1"/>
          <p:nvPr/>
        </p:nvSpPr>
        <p:spPr>
          <a:xfrm>
            <a:off x="713600" y="1871600"/>
            <a:ext cx="3866400" cy="23601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1000"/>
              </a:spcBef>
              <a:spcAft>
                <a:spcPts val="0"/>
              </a:spcAft>
              <a:buClr>
                <a:srgbClr val="EA90FF"/>
              </a:buClr>
              <a:buSzPts val="1350"/>
              <a:buFont typeface="DM Sans"/>
              <a:buChar char="✓"/>
            </a:pPr>
            <a:r>
              <a:rPr b="0" i="0" lang="es-419" sz="1350" u="none" cap="none" strike="noStrike">
                <a:solidFill>
                  <a:srgbClr val="000000"/>
                </a:solidFill>
                <a:latin typeface="DM Sans"/>
                <a:ea typeface="DM Sans"/>
                <a:cs typeface="DM Sans"/>
                <a:sym typeface="DM Sans"/>
              </a:rPr>
              <a:t>¿Qué problema debemos solucionar?</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1000"/>
              </a:spcBef>
              <a:spcAft>
                <a:spcPts val="0"/>
              </a:spcAft>
              <a:buClr>
                <a:srgbClr val="EA90FF"/>
              </a:buClr>
              <a:buSzPts val="1350"/>
              <a:buFont typeface="DM Sans"/>
              <a:buChar char="✓"/>
            </a:pPr>
            <a:r>
              <a:rPr b="0" i="0" lang="es-419" sz="1350" u="none" cap="none" strike="noStrike">
                <a:solidFill>
                  <a:srgbClr val="000000"/>
                </a:solidFill>
                <a:latin typeface="DM Sans"/>
                <a:ea typeface="DM Sans"/>
                <a:cs typeface="DM Sans"/>
                <a:sym typeface="DM Sans"/>
              </a:rPr>
              <a:t>¿Qué tipo de datos se requieren para hacer el análisis?</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1000"/>
              </a:spcBef>
              <a:spcAft>
                <a:spcPts val="0"/>
              </a:spcAft>
              <a:buClr>
                <a:srgbClr val="EA90FF"/>
              </a:buClr>
              <a:buSzPts val="1350"/>
              <a:buFont typeface="DM Sans"/>
              <a:buChar char="✓"/>
            </a:pPr>
            <a:r>
              <a:rPr b="0" i="0" lang="es-419" sz="1350" u="none" cap="none" strike="noStrike">
                <a:solidFill>
                  <a:srgbClr val="000000"/>
                </a:solidFill>
                <a:latin typeface="DM Sans"/>
                <a:ea typeface="DM Sans"/>
                <a:cs typeface="DM Sans"/>
                <a:sym typeface="DM Sans"/>
              </a:rPr>
              <a:t>¿Dónde podemos encontrar dichos datos?</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1000"/>
              </a:spcBef>
              <a:spcAft>
                <a:spcPts val="0"/>
              </a:spcAft>
              <a:buClr>
                <a:srgbClr val="EA90FF"/>
              </a:buClr>
              <a:buSzPts val="1350"/>
              <a:buFont typeface="DM Sans"/>
              <a:buChar char="✓"/>
            </a:pPr>
            <a:r>
              <a:rPr b="0" i="0" lang="es-419" sz="1350" u="none" cap="none" strike="noStrike">
                <a:solidFill>
                  <a:srgbClr val="000000"/>
                </a:solidFill>
                <a:latin typeface="DM Sans"/>
                <a:ea typeface="DM Sans"/>
                <a:cs typeface="DM Sans"/>
                <a:sym typeface="DM Sans"/>
              </a:rPr>
              <a:t>¿Cómo puedo acceder a los datos?</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1000"/>
              </a:spcBef>
              <a:spcAft>
                <a:spcPts val="0"/>
              </a:spcAft>
              <a:buClr>
                <a:srgbClr val="EA90FF"/>
              </a:buClr>
              <a:buSzPts val="1350"/>
              <a:buFont typeface="DM Sans"/>
              <a:buChar char="✓"/>
            </a:pPr>
            <a:r>
              <a:rPr b="0" i="0" lang="es-419" sz="1350" u="none" cap="none" strike="noStrike">
                <a:solidFill>
                  <a:srgbClr val="000000"/>
                </a:solidFill>
                <a:latin typeface="DM Sans"/>
                <a:ea typeface="DM Sans"/>
                <a:cs typeface="DM Sans"/>
                <a:sym typeface="DM Sans"/>
              </a:rPr>
              <a:t>¿Los datos que deseamos realmente existen?</a:t>
            </a:r>
            <a:endParaRPr b="0" i="0" sz="1350" u="none" cap="none" strike="noStrike">
              <a:solidFill>
                <a:srgbClr val="000000"/>
              </a:solidFill>
              <a:latin typeface="DM Sans"/>
              <a:ea typeface="DM Sans"/>
              <a:cs typeface="DM Sans"/>
              <a:sym typeface="DM Sans"/>
            </a:endParaRPr>
          </a:p>
        </p:txBody>
      </p:sp>
      <p:sp>
        <p:nvSpPr>
          <p:cNvPr id="148" name="Google Shape;148;p44"/>
          <p:cNvSpPr txBox="1"/>
          <p:nvPr/>
        </p:nvSpPr>
        <p:spPr>
          <a:xfrm>
            <a:off x="908800" y="1426900"/>
            <a:ext cx="2166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Punto de partida</a:t>
            </a:r>
            <a:endParaRPr b="1" i="0" sz="1350" u="none" cap="none" strike="noStrike">
              <a:solidFill>
                <a:srgbClr val="000000"/>
              </a:solidFill>
              <a:latin typeface="DM Sans"/>
              <a:ea typeface="DM Sans"/>
              <a:cs typeface="DM Sans"/>
              <a:sym typeface="DM Sans"/>
            </a:endParaRPr>
          </a:p>
        </p:txBody>
      </p:sp>
      <p:pic>
        <p:nvPicPr>
          <p:cNvPr id="149" name="Google Shape;149;p44"/>
          <p:cNvPicPr preferRelativeResize="0"/>
          <p:nvPr/>
        </p:nvPicPr>
        <p:blipFill rotWithShape="1">
          <a:blip r:embed="rId3">
            <a:alphaModFix/>
          </a:blip>
          <a:srcRect b="0" l="0" r="0" t="0"/>
          <a:stretch/>
        </p:blipFill>
        <p:spPr>
          <a:xfrm>
            <a:off x="5033850" y="2051597"/>
            <a:ext cx="2336750" cy="2000100"/>
          </a:xfrm>
          <a:prstGeom prst="rect">
            <a:avLst/>
          </a:prstGeom>
          <a:noFill/>
          <a:ln>
            <a:noFill/>
          </a:ln>
        </p:spPr>
      </p:pic>
      <p:sp>
        <p:nvSpPr>
          <p:cNvPr id="150" name="Google Shape;150;p44"/>
          <p:cNvSpPr txBox="1"/>
          <p:nvPr/>
        </p:nvSpPr>
        <p:spPr>
          <a:xfrm>
            <a:off x="908800" y="4418475"/>
            <a:ext cx="4049100" cy="5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800">
                <a:solidFill>
                  <a:schemeClr val="dk1"/>
                </a:solidFill>
                <a:latin typeface="DM Sans"/>
                <a:ea typeface="DM Sans"/>
                <a:cs typeface="DM Sans"/>
                <a:sym typeface="DM Sans"/>
              </a:rPr>
              <a:t>Contesta en el chat de Zoom</a:t>
            </a:r>
            <a:endParaRPr sz="1800">
              <a:solidFill>
                <a:schemeClr val="dk1"/>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grpSp>
        <p:nvGrpSpPr>
          <p:cNvPr id="523" name="Google Shape;523;p89"/>
          <p:cNvGrpSpPr/>
          <p:nvPr/>
        </p:nvGrpSpPr>
        <p:grpSpPr>
          <a:xfrm>
            <a:off x="4202551" y="905623"/>
            <a:ext cx="738900" cy="738900"/>
            <a:chOff x="7208351" y="2467173"/>
            <a:chExt cx="738900" cy="738900"/>
          </a:xfrm>
        </p:grpSpPr>
        <p:sp>
          <p:nvSpPr>
            <p:cNvPr id="524" name="Google Shape;524;p89"/>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5" name="Google Shape;525;p89"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526" name="Google Shape;526;p89"/>
          <p:cNvSpPr txBox="1"/>
          <p:nvPr/>
        </p:nvSpPr>
        <p:spPr>
          <a:xfrm>
            <a:off x="1461300" y="1836688"/>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lt1"/>
                </a:solidFill>
                <a:latin typeface="DM Sans"/>
                <a:ea typeface="DM Sans"/>
                <a:cs typeface="DM Sans"/>
                <a:sym typeface="DM Sans"/>
              </a:rPr>
              <a:t>#CoderAlert</a:t>
            </a:r>
            <a:endParaRPr b="1" sz="4000">
              <a:solidFill>
                <a:schemeClr val="lt1"/>
              </a:solidFill>
              <a:latin typeface="DM Sans"/>
              <a:ea typeface="DM Sans"/>
              <a:cs typeface="DM Sans"/>
              <a:sym typeface="DM Sans"/>
            </a:endParaRPr>
          </a:p>
        </p:txBody>
      </p:sp>
      <p:sp>
        <p:nvSpPr>
          <p:cNvPr id="527" name="Google Shape;527;p89"/>
          <p:cNvSpPr txBox="1"/>
          <p:nvPr/>
        </p:nvSpPr>
        <p:spPr>
          <a:xfrm>
            <a:off x="475500" y="2767775"/>
            <a:ext cx="81930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chemeClr val="lt1"/>
                </a:solidFill>
                <a:latin typeface="DM Sans"/>
                <a:ea typeface="DM Sans"/>
                <a:cs typeface="DM Sans"/>
                <a:sym typeface="DM Sans"/>
              </a:rPr>
              <a:t>Encontrarás en la </a:t>
            </a:r>
            <a:r>
              <a:rPr lang="es-419" sz="2000" u="sng">
                <a:solidFill>
                  <a:schemeClr val="hlink"/>
                </a:solidFill>
                <a:latin typeface="DM Sans"/>
                <a:ea typeface="DM Sans"/>
                <a:cs typeface="DM Sans"/>
                <a:sym typeface="DM Sans"/>
                <a:hlinkClick r:id="rId4"/>
              </a:rPr>
              <a:t>“Guía de actividades hacia el PF” </a:t>
            </a:r>
            <a:r>
              <a:rPr lang="es-419" sz="2000">
                <a:solidFill>
                  <a:schemeClr val="lt1"/>
                </a:solidFill>
                <a:latin typeface="DM Sans"/>
                <a:ea typeface="DM Sans"/>
                <a:cs typeface="DM Sans"/>
                <a:sym typeface="DM Sans"/>
              </a:rPr>
              <a:t>del curso una actividad para aplicar todo lo aprendido hoy sobre </a:t>
            </a:r>
            <a:r>
              <a:rPr lang="es-419" sz="2000">
                <a:solidFill>
                  <a:schemeClr val="dk1"/>
                </a:solidFill>
                <a:highlight>
                  <a:srgbClr val="EAFF6A"/>
                </a:highlight>
                <a:latin typeface="DM Sans"/>
                <a:ea typeface="DM Sans"/>
                <a:cs typeface="DM Sans"/>
                <a:sym typeface="DM Sans"/>
              </a:rPr>
              <a:t>Data Acquisition</a:t>
            </a:r>
            <a:r>
              <a:rPr lang="es-419" sz="2000">
                <a:solidFill>
                  <a:schemeClr val="lt1"/>
                </a:solidFill>
                <a:latin typeface="DM Sans"/>
                <a:ea typeface="DM Sans"/>
                <a:cs typeface="DM Sans"/>
                <a:sym typeface="DM Sans"/>
              </a:rPr>
              <a:t> a tu Proyecto. ¡Será fundamental al momento de realizar tu primera Entrega N° 1 en Unidad 9!</a:t>
            </a:r>
            <a:endParaRPr sz="2000">
              <a:solidFill>
                <a:schemeClr val="lt1"/>
              </a:solidFill>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90"/>
          <p:cNvSpPr/>
          <p:nvPr/>
        </p:nvSpPr>
        <p:spPr>
          <a:xfrm>
            <a:off x="4202558" y="994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3" name="Google Shape;533;p90" title="ícono de desafío entregable"/>
          <p:cNvPicPr preferRelativeResize="0"/>
          <p:nvPr/>
        </p:nvPicPr>
        <p:blipFill rotWithShape="1">
          <a:blip r:embed="rId3">
            <a:alphaModFix/>
          </a:blip>
          <a:srcRect b="0" l="0" r="0" t="0"/>
          <a:stretch/>
        </p:blipFill>
        <p:spPr>
          <a:xfrm>
            <a:off x="4349559" y="1149263"/>
            <a:ext cx="428721" cy="428726"/>
          </a:xfrm>
          <a:prstGeom prst="rect">
            <a:avLst/>
          </a:prstGeom>
          <a:noFill/>
          <a:ln>
            <a:noFill/>
          </a:ln>
        </p:spPr>
      </p:pic>
      <p:sp>
        <p:nvSpPr>
          <p:cNvPr id="534" name="Google Shape;534;p90"/>
          <p:cNvSpPr txBox="1"/>
          <p:nvPr/>
        </p:nvSpPr>
        <p:spPr>
          <a:xfrm>
            <a:off x="1461300" y="18527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Descarga de datos desde APIs públicas</a:t>
            </a:r>
            <a:endParaRPr b="1" i="0" sz="4000" u="none" cap="none" strike="noStrike">
              <a:solidFill>
                <a:schemeClr val="dk1"/>
              </a:solidFill>
              <a:highlight>
                <a:srgbClr val="EAFF6A"/>
              </a:highlight>
              <a:latin typeface="DM Sans"/>
              <a:ea typeface="DM Sans"/>
              <a:cs typeface="DM Sans"/>
              <a:sym typeface="DM Sans"/>
            </a:endParaRPr>
          </a:p>
        </p:txBody>
      </p:sp>
      <p:sp>
        <p:nvSpPr>
          <p:cNvPr id="535" name="Google Shape;535;p90"/>
          <p:cNvSpPr txBox="1"/>
          <p:nvPr/>
        </p:nvSpPr>
        <p:spPr>
          <a:xfrm>
            <a:off x="987300" y="3071813"/>
            <a:ext cx="7169400" cy="548700"/>
          </a:xfrm>
          <a:prstGeom prst="rect">
            <a:avLst/>
          </a:prstGeom>
          <a:noFill/>
          <a:ln>
            <a:noFill/>
          </a:ln>
        </p:spPr>
        <p:txBody>
          <a:bodyPr anchorCtr="0" anchor="t" bIns="91425" lIns="91425" spcFirstLastPara="1" rIns="91425" wrap="square" tIns="91425">
            <a:spAutoFit/>
          </a:bodyPr>
          <a:lstStyle/>
          <a:p>
            <a:pPr indent="0" lvl="0" marL="457200" marR="0" rtl="0" algn="just">
              <a:lnSpc>
                <a:spcPct val="115000"/>
              </a:lnSpc>
              <a:spcBef>
                <a:spcPts val="0"/>
              </a:spcBef>
              <a:spcAft>
                <a:spcPts val="0"/>
              </a:spcAft>
              <a:buClr>
                <a:schemeClr val="dk1"/>
              </a:buClr>
              <a:buSzPts val="1100"/>
              <a:buFont typeface="Arial"/>
              <a:buNone/>
            </a:pPr>
            <a:r>
              <a:rPr b="0" i="0" lang="es-419" sz="1100" u="none" cap="none" strike="noStrike">
                <a:solidFill>
                  <a:srgbClr val="999999"/>
                </a:solidFill>
                <a:latin typeface="DM Sans"/>
                <a:ea typeface="DM Sans"/>
                <a:cs typeface="DM Sans"/>
                <a:sym typeface="DM Sans"/>
              </a:rPr>
              <a:t>Crearás un notebook donde se seleccionará una API de interés, luego crearás una API key y finalmente extraerás la información para ser almacenada en un DataFrame</a:t>
            </a:r>
            <a:endParaRPr b="0" i="0" sz="1900" u="none" cap="none" strike="noStrike">
              <a:solidFill>
                <a:srgbClr val="999999"/>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91"/>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CLASE N°1</a:t>
            </a:r>
            <a:endParaRPr b="0" i="0" sz="1400" u="none" cap="none" strike="noStrike">
              <a:solidFill>
                <a:srgbClr val="000000"/>
              </a:solidFill>
              <a:latin typeface="DM Sans"/>
              <a:ea typeface="DM Sans"/>
              <a:cs typeface="DM Sans"/>
              <a:sym typeface="DM Sans"/>
            </a:endParaRPr>
          </a:p>
        </p:txBody>
      </p:sp>
      <p:sp>
        <p:nvSpPr>
          <p:cNvPr id="541" name="Google Shape;541;p91"/>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Glosario</a:t>
            </a:r>
            <a:endParaRPr b="1" i="0" sz="4000" u="none" cap="none" strike="noStrike">
              <a:solidFill>
                <a:schemeClr val="dk1"/>
              </a:solidFill>
              <a:latin typeface="DM Sans"/>
              <a:ea typeface="DM Sans"/>
              <a:cs typeface="DM Sans"/>
              <a:sym typeface="DM Sans"/>
            </a:endParaRPr>
          </a:p>
        </p:txBody>
      </p:sp>
      <p:sp>
        <p:nvSpPr>
          <p:cNvPr id="542" name="Google Shape;542;p91"/>
          <p:cNvSpPr txBox="1"/>
          <p:nvPr/>
        </p:nvSpPr>
        <p:spPr>
          <a:xfrm>
            <a:off x="465275" y="1456200"/>
            <a:ext cx="3834600" cy="2782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2000"/>
              <a:buFont typeface="Arial"/>
              <a:buNone/>
            </a:pPr>
            <a:r>
              <a:rPr b="1" i="0" lang="es-419" sz="1350" u="none" cap="none" strike="noStrike">
                <a:solidFill>
                  <a:schemeClr val="dk1"/>
                </a:solidFill>
                <a:highlight>
                  <a:srgbClr val="EAFF6A"/>
                </a:highlight>
                <a:latin typeface="DM Sans"/>
                <a:ea typeface="DM Sans"/>
                <a:cs typeface="DM Sans"/>
                <a:sym typeface="DM Sans"/>
              </a:rPr>
              <a:t>Pregunta problema</a:t>
            </a:r>
            <a:r>
              <a:rPr b="1" i="0" lang="es-419" sz="1350" u="none" cap="none" strike="noStrike">
                <a:solidFill>
                  <a:schemeClr val="dk1"/>
                </a:solidFill>
                <a:latin typeface="DM Sans"/>
                <a:ea typeface="DM Sans"/>
                <a:cs typeface="DM Sans"/>
                <a:sym typeface="DM Sans"/>
              </a:rPr>
              <a:t>: </a:t>
            </a:r>
            <a:r>
              <a:rPr b="0" i="0" lang="es-419" sz="1350" u="none" cap="none" strike="noStrike">
                <a:solidFill>
                  <a:schemeClr val="dk1"/>
                </a:solidFill>
                <a:latin typeface="DM Sans"/>
                <a:ea typeface="DM Sans"/>
                <a:cs typeface="DM Sans"/>
                <a:sym typeface="DM Sans"/>
              </a:rPr>
              <a:t>pregunta que resume el objetivo que se quiere resolver.</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rPr b="1" i="0" lang="es-419" sz="1350" u="none" cap="none" strike="noStrike">
                <a:solidFill>
                  <a:schemeClr val="dk1"/>
                </a:solidFill>
                <a:highlight>
                  <a:srgbClr val="EAFF6A"/>
                </a:highlight>
                <a:latin typeface="DM Sans"/>
                <a:ea typeface="DM Sans"/>
                <a:cs typeface="DM Sans"/>
                <a:sym typeface="DM Sans"/>
              </a:rPr>
              <a:t>Big Data Value Chain</a:t>
            </a:r>
            <a:r>
              <a:rPr b="1" i="0" lang="es-419" sz="1350" u="none" cap="none" strike="noStrike">
                <a:solidFill>
                  <a:schemeClr val="dk1"/>
                </a:solidFill>
                <a:latin typeface="DM Sans"/>
                <a:ea typeface="DM Sans"/>
                <a:cs typeface="DM Sans"/>
                <a:sym typeface="DM Sans"/>
              </a:rPr>
              <a:t>: </a:t>
            </a:r>
            <a:r>
              <a:rPr b="0" i="0" lang="es-419" sz="1350" u="none" cap="none" strike="noStrike">
                <a:solidFill>
                  <a:schemeClr val="dk1"/>
                </a:solidFill>
                <a:latin typeface="DM Sans"/>
                <a:ea typeface="DM Sans"/>
                <a:cs typeface="DM Sans"/>
                <a:sym typeface="DM Sans"/>
              </a:rPr>
              <a:t>proceso para describir el flujo de información dentro de un sistema de big data para generar valor e información útil a partir de los datos.</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rPr b="1" i="0" lang="es-419" sz="1350" u="none" cap="none" strike="noStrike">
                <a:solidFill>
                  <a:schemeClr val="dk1"/>
                </a:solidFill>
                <a:highlight>
                  <a:srgbClr val="EAFF6A"/>
                </a:highlight>
                <a:latin typeface="DM Sans"/>
                <a:ea typeface="DM Sans"/>
                <a:cs typeface="DM Sans"/>
                <a:sym typeface="DM Sans"/>
              </a:rPr>
              <a:t>Adquisición de datos</a:t>
            </a:r>
            <a:r>
              <a:rPr b="1" i="0" lang="es-419" sz="1350" u="none" cap="none" strike="noStrike">
                <a:solidFill>
                  <a:schemeClr val="dk1"/>
                </a:solidFill>
                <a:latin typeface="DM Sans"/>
                <a:ea typeface="DM Sans"/>
                <a:cs typeface="DM Sans"/>
                <a:sym typeface="DM Sans"/>
              </a:rPr>
              <a:t>: </a:t>
            </a:r>
            <a:r>
              <a:rPr b="0" i="0" lang="es-419" sz="1350" u="none" cap="none" strike="noStrike">
                <a:solidFill>
                  <a:schemeClr val="dk1"/>
                </a:solidFill>
                <a:latin typeface="DM Sans"/>
                <a:ea typeface="DM Sans"/>
                <a:cs typeface="DM Sans"/>
                <a:sym typeface="DM Sans"/>
              </a:rPr>
              <a:t>proceso de carga de datos para la resolución de un problema de interés.</a:t>
            </a:r>
            <a:endParaRPr b="0" i="0" sz="1350" u="none" cap="none" strike="noStrike">
              <a:solidFill>
                <a:srgbClr val="000000"/>
              </a:solidFill>
              <a:latin typeface="DM Sans"/>
              <a:ea typeface="DM Sans"/>
              <a:cs typeface="DM Sans"/>
              <a:sym typeface="DM Sans"/>
            </a:endParaRPr>
          </a:p>
        </p:txBody>
      </p:sp>
      <p:sp>
        <p:nvSpPr>
          <p:cNvPr id="543" name="Google Shape;543;p91"/>
          <p:cNvSpPr txBox="1"/>
          <p:nvPr/>
        </p:nvSpPr>
        <p:spPr>
          <a:xfrm>
            <a:off x="4519500" y="1330950"/>
            <a:ext cx="3962400" cy="3021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2000"/>
              <a:buFont typeface="Arial"/>
              <a:buNone/>
            </a:pPr>
            <a:r>
              <a:rPr b="1" i="0" lang="es-419" sz="1350" u="none" cap="none" strike="noStrike">
                <a:solidFill>
                  <a:schemeClr val="dk1"/>
                </a:solidFill>
                <a:highlight>
                  <a:srgbClr val="EAFF6A"/>
                </a:highlight>
                <a:latin typeface="DM Sans"/>
                <a:ea typeface="DM Sans"/>
                <a:cs typeface="DM Sans"/>
                <a:sym typeface="DM Sans"/>
              </a:rPr>
              <a:t>Data Management Maturity Model</a:t>
            </a:r>
            <a:r>
              <a:rPr b="1" i="0" lang="es-419" sz="1350" u="none" cap="none" strike="noStrike">
                <a:solidFill>
                  <a:schemeClr val="dk1"/>
                </a:solidFill>
                <a:latin typeface="DM Sans"/>
                <a:ea typeface="DM Sans"/>
                <a:cs typeface="DM Sans"/>
                <a:sym typeface="DM Sans"/>
              </a:rPr>
              <a:t>: </a:t>
            </a:r>
            <a:r>
              <a:rPr b="0" i="0" lang="es-419" sz="1350" u="none" cap="none" strike="noStrike">
                <a:solidFill>
                  <a:schemeClr val="dk1"/>
                </a:solidFill>
                <a:latin typeface="DM Sans"/>
                <a:ea typeface="DM Sans"/>
                <a:cs typeface="DM Sans"/>
                <a:sym typeface="DM Sans"/>
              </a:rPr>
              <a:t>proporciona pautas para ayudar a las organizaciones a construir, mejorar y medir su capacidad de gestión de datos empresariales.</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rPr b="1" i="0" lang="es-419" sz="1350" u="none" cap="none" strike="noStrike">
                <a:solidFill>
                  <a:schemeClr val="dk1"/>
                </a:solidFill>
                <a:highlight>
                  <a:srgbClr val="EAFF6A"/>
                </a:highlight>
                <a:latin typeface="DM Sans"/>
                <a:ea typeface="DM Sans"/>
                <a:cs typeface="DM Sans"/>
                <a:sym typeface="DM Sans"/>
              </a:rPr>
              <a:t>Tipos de datos</a:t>
            </a:r>
            <a:r>
              <a:rPr b="1" i="0" lang="es-419" sz="1350" u="none" cap="none" strike="noStrike">
                <a:solidFill>
                  <a:schemeClr val="dk1"/>
                </a:solidFill>
                <a:latin typeface="DM Sans"/>
                <a:ea typeface="DM Sans"/>
                <a:cs typeface="DM Sans"/>
                <a:sym typeface="DM Sans"/>
              </a:rPr>
              <a:t>:</a:t>
            </a:r>
            <a:r>
              <a:rPr b="0" i="0" lang="es-419" sz="1350" u="none" cap="none" strike="noStrike">
                <a:solidFill>
                  <a:schemeClr val="dk1"/>
                </a:solidFill>
                <a:latin typeface="DM Sans"/>
                <a:ea typeface="DM Sans"/>
                <a:cs typeface="DM Sans"/>
                <a:sym typeface="DM Sans"/>
              </a:rPr>
              <a:t> pueden ser estructurados, semi-estructurados y no estructurados.</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rPr b="1" i="0" lang="es-419" sz="1350" u="none" cap="none" strike="noStrike">
                <a:solidFill>
                  <a:schemeClr val="dk1"/>
                </a:solidFill>
                <a:highlight>
                  <a:srgbClr val="EAFF6A"/>
                </a:highlight>
                <a:latin typeface="DM Sans"/>
                <a:ea typeface="DM Sans"/>
                <a:cs typeface="DM Sans"/>
                <a:sym typeface="DM Sans"/>
              </a:rPr>
              <a:t>APIs</a:t>
            </a:r>
            <a:r>
              <a:rPr b="1" i="0" lang="es-419" sz="1350" u="none" cap="none" strike="noStrike">
                <a:solidFill>
                  <a:schemeClr val="dk1"/>
                </a:solidFill>
                <a:latin typeface="DM Sans"/>
                <a:ea typeface="DM Sans"/>
                <a:cs typeface="DM Sans"/>
                <a:sym typeface="DM Sans"/>
              </a:rPr>
              <a:t>:</a:t>
            </a:r>
            <a:r>
              <a:rPr b="0" i="0" lang="es-419" sz="1350" u="none" cap="none" strike="noStrike">
                <a:solidFill>
                  <a:schemeClr val="dk1"/>
                </a:solidFill>
                <a:latin typeface="DM Sans"/>
                <a:ea typeface="DM Sans"/>
                <a:cs typeface="DM Sans"/>
                <a:sym typeface="DM Sans"/>
              </a:rPr>
              <a:t> un conjunto de funciones y procedimientos para la creación de aplicaciones que acceden a las características o datos de un sistema operativo u aplicación.</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92"/>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CLASE N°3</a:t>
            </a:r>
            <a:endParaRPr b="0" i="0" sz="1400" u="none" cap="none" strike="noStrike">
              <a:solidFill>
                <a:srgbClr val="000000"/>
              </a:solidFill>
              <a:latin typeface="DM Sans"/>
              <a:ea typeface="DM Sans"/>
              <a:cs typeface="DM Sans"/>
              <a:sym typeface="DM Sans"/>
            </a:endParaRPr>
          </a:p>
        </p:txBody>
      </p:sp>
      <p:sp>
        <p:nvSpPr>
          <p:cNvPr id="549" name="Google Shape;549;p92"/>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Glosario</a:t>
            </a:r>
            <a:endParaRPr b="1" i="0" sz="4000" u="none" cap="none" strike="noStrike">
              <a:solidFill>
                <a:schemeClr val="dk1"/>
              </a:solidFill>
              <a:latin typeface="DM Sans"/>
              <a:ea typeface="DM Sans"/>
              <a:cs typeface="DM Sans"/>
              <a:sym typeface="DM Sans"/>
            </a:endParaRPr>
          </a:p>
        </p:txBody>
      </p:sp>
      <p:sp>
        <p:nvSpPr>
          <p:cNvPr id="550" name="Google Shape;550;p92"/>
          <p:cNvSpPr txBox="1"/>
          <p:nvPr/>
        </p:nvSpPr>
        <p:spPr>
          <a:xfrm>
            <a:off x="465275" y="1456200"/>
            <a:ext cx="3834600" cy="3021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2000"/>
              <a:buFont typeface="Arial"/>
              <a:buNone/>
            </a:pPr>
            <a:r>
              <a:rPr b="1" i="0" lang="es-419" sz="1350" u="none" cap="none" strike="noStrike">
                <a:solidFill>
                  <a:schemeClr val="dk1"/>
                </a:solidFill>
                <a:highlight>
                  <a:srgbClr val="EAFF6A"/>
                </a:highlight>
                <a:latin typeface="DM Sans"/>
                <a:ea typeface="DM Sans"/>
                <a:cs typeface="DM Sans"/>
                <a:sym typeface="DM Sans"/>
              </a:rPr>
              <a:t>DML</a:t>
            </a:r>
            <a:r>
              <a:rPr b="1" i="0" lang="es-419" sz="1350" u="none" cap="none" strike="noStrike">
                <a:solidFill>
                  <a:schemeClr val="dk1"/>
                </a:solidFill>
                <a:latin typeface="DM Sans"/>
                <a:ea typeface="DM Sans"/>
                <a:cs typeface="DM Sans"/>
                <a:sym typeface="DM Sans"/>
              </a:rPr>
              <a:t>: </a:t>
            </a:r>
            <a:r>
              <a:rPr b="0" i="0" lang="es-419" sz="1350" u="none" cap="none" strike="noStrike">
                <a:solidFill>
                  <a:schemeClr val="dk1"/>
                </a:solidFill>
                <a:latin typeface="DM Sans"/>
                <a:ea typeface="DM Sans"/>
                <a:cs typeface="DM Sans"/>
                <a:sym typeface="DM Sans"/>
              </a:rPr>
              <a:t>lenguaje que permite a los usuarios manipular datos en una base de datos (insertar, recuperar, eliminar y modificar datos existentes).</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rPr b="1" i="0" lang="es-419" sz="1350" u="none" cap="none" strike="noStrike">
                <a:solidFill>
                  <a:schemeClr val="dk1"/>
                </a:solidFill>
                <a:highlight>
                  <a:srgbClr val="EAFF6A"/>
                </a:highlight>
                <a:latin typeface="DM Sans"/>
                <a:ea typeface="DM Sans"/>
                <a:cs typeface="DM Sans"/>
                <a:sym typeface="DM Sans"/>
              </a:rPr>
              <a:t>CREATE</a:t>
            </a:r>
            <a:r>
              <a:rPr b="1" i="0" lang="es-419" sz="1350" u="none" cap="none" strike="noStrike">
                <a:solidFill>
                  <a:schemeClr val="dk1"/>
                </a:solidFill>
                <a:latin typeface="DM Sans"/>
                <a:ea typeface="DM Sans"/>
                <a:cs typeface="DM Sans"/>
                <a:sym typeface="DM Sans"/>
              </a:rPr>
              <a:t>: </a:t>
            </a:r>
            <a:r>
              <a:rPr b="0" i="0" lang="es-419" sz="1350" u="none" cap="none" strike="noStrike">
                <a:solidFill>
                  <a:schemeClr val="dk1"/>
                </a:solidFill>
                <a:latin typeface="DM Sans"/>
                <a:ea typeface="DM Sans"/>
                <a:cs typeface="DM Sans"/>
                <a:sym typeface="DM Sans"/>
              </a:rPr>
              <a:t>se utiliza para crear una nueva tabla en una base de datos. Los parámetros de columna especifican los nombres de las columnas de la tabla.</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rPr b="1" i="0" lang="es-419" sz="1350" u="none" cap="none" strike="noStrike">
                <a:solidFill>
                  <a:schemeClr val="dk1"/>
                </a:solidFill>
                <a:highlight>
                  <a:srgbClr val="EAFF6A"/>
                </a:highlight>
                <a:latin typeface="DM Sans"/>
                <a:ea typeface="DM Sans"/>
                <a:cs typeface="DM Sans"/>
                <a:sym typeface="DM Sans"/>
              </a:rPr>
              <a:t>DROP</a:t>
            </a:r>
            <a:r>
              <a:rPr b="1" i="0" lang="es-419" sz="1350" u="none" cap="none" strike="noStrike">
                <a:solidFill>
                  <a:schemeClr val="dk1"/>
                </a:solidFill>
                <a:latin typeface="DM Sans"/>
                <a:ea typeface="DM Sans"/>
                <a:cs typeface="DM Sans"/>
                <a:sym typeface="DM Sans"/>
              </a:rPr>
              <a:t>:</a:t>
            </a:r>
            <a:r>
              <a:rPr b="0" i="0" lang="es-419" sz="1350" u="none" cap="none" strike="noStrike">
                <a:solidFill>
                  <a:schemeClr val="dk1"/>
                </a:solidFill>
                <a:latin typeface="DM Sans"/>
                <a:ea typeface="DM Sans"/>
                <a:cs typeface="DM Sans"/>
                <a:sym typeface="DM Sans"/>
              </a:rPr>
              <a:t> se usa para eliminar una tabla existente en una base de datos.</a:t>
            </a:r>
            <a:endParaRPr b="0" i="0" sz="1350" u="none" cap="none" strike="noStrike">
              <a:solidFill>
                <a:srgbClr val="000000"/>
              </a:solidFill>
              <a:latin typeface="DM Sans"/>
              <a:ea typeface="DM Sans"/>
              <a:cs typeface="DM Sans"/>
              <a:sym typeface="DM Sans"/>
            </a:endParaRPr>
          </a:p>
        </p:txBody>
      </p:sp>
      <p:sp>
        <p:nvSpPr>
          <p:cNvPr id="551" name="Google Shape;551;p92"/>
          <p:cNvSpPr txBox="1"/>
          <p:nvPr/>
        </p:nvSpPr>
        <p:spPr>
          <a:xfrm>
            <a:off x="4519500" y="1381500"/>
            <a:ext cx="3962400" cy="3260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2000"/>
              <a:buFont typeface="Arial"/>
              <a:buNone/>
            </a:pPr>
            <a:r>
              <a:rPr b="1" i="0" lang="es-419" sz="1350" u="none" cap="none" strike="noStrike">
                <a:solidFill>
                  <a:schemeClr val="dk1"/>
                </a:solidFill>
                <a:highlight>
                  <a:srgbClr val="EAFF6A"/>
                </a:highlight>
                <a:latin typeface="DM Sans"/>
                <a:ea typeface="DM Sans"/>
                <a:cs typeface="DM Sans"/>
                <a:sym typeface="DM Sans"/>
              </a:rPr>
              <a:t>DDL</a:t>
            </a:r>
            <a:r>
              <a:rPr b="1" i="0" lang="es-419" sz="1350" u="none" cap="none" strike="noStrike">
                <a:solidFill>
                  <a:schemeClr val="dk1"/>
                </a:solidFill>
                <a:latin typeface="DM Sans"/>
                <a:ea typeface="DM Sans"/>
                <a:cs typeface="DM Sans"/>
                <a:sym typeface="DM Sans"/>
              </a:rPr>
              <a:t>: </a:t>
            </a:r>
            <a:r>
              <a:rPr b="0" i="0" lang="es-419" sz="1350" u="none" cap="none" strike="noStrike">
                <a:solidFill>
                  <a:schemeClr val="dk1"/>
                </a:solidFill>
                <a:latin typeface="DM Sans"/>
                <a:ea typeface="DM Sans"/>
                <a:cs typeface="DM Sans"/>
                <a:sym typeface="DM Sans"/>
              </a:rPr>
              <a:t>lenguaje para crear y modificar la estructura de los objetos de base de datos en una base de datos (vistas, esquemas, tablas, índices)</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rPr b="1" i="0" lang="es-419" sz="1350" u="none" cap="none" strike="noStrike">
                <a:solidFill>
                  <a:schemeClr val="dk1"/>
                </a:solidFill>
                <a:highlight>
                  <a:srgbClr val="EAFF6A"/>
                </a:highlight>
                <a:latin typeface="DM Sans"/>
                <a:ea typeface="DM Sans"/>
                <a:cs typeface="DM Sans"/>
                <a:sym typeface="DM Sans"/>
              </a:rPr>
              <a:t>SELECT</a:t>
            </a:r>
            <a:r>
              <a:rPr b="1" i="0" lang="es-419" sz="1350" u="none" cap="none" strike="noStrike">
                <a:solidFill>
                  <a:schemeClr val="dk1"/>
                </a:solidFill>
                <a:latin typeface="DM Sans"/>
                <a:ea typeface="DM Sans"/>
                <a:cs typeface="DM Sans"/>
                <a:sym typeface="DM Sans"/>
              </a:rPr>
              <a:t>:</a:t>
            </a:r>
            <a:r>
              <a:rPr b="0" i="0" lang="es-419" sz="1350" u="none" cap="none" strike="noStrike">
                <a:solidFill>
                  <a:schemeClr val="dk1"/>
                </a:solidFill>
                <a:latin typeface="DM Sans"/>
                <a:ea typeface="DM Sans"/>
                <a:cs typeface="DM Sans"/>
                <a:sym typeface="DM Sans"/>
              </a:rPr>
              <a:t> selecciona datos de una base de datos. Los datos obtenidos se almacenan en una tabla de resultados (conjunto de resultados).</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rPr b="1" i="0" lang="es-419" sz="1350" u="none" cap="none" strike="noStrike">
                <a:solidFill>
                  <a:schemeClr val="dk1"/>
                </a:solidFill>
                <a:highlight>
                  <a:srgbClr val="EAFF6A"/>
                </a:highlight>
                <a:latin typeface="DM Sans"/>
                <a:ea typeface="DM Sans"/>
                <a:cs typeface="DM Sans"/>
                <a:sym typeface="DM Sans"/>
              </a:rPr>
              <a:t>INSERT</a:t>
            </a:r>
            <a:r>
              <a:rPr b="1" i="0" lang="es-419" sz="1350" u="none" cap="none" strike="noStrike">
                <a:solidFill>
                  <a:schemeClr val="dk1"/>
                </a:solidFill>
                <a:latin typeface="DM Sans"/>
                <a:ea typeface="DM Sans"/>
                <a:cs typeface="DM Sans"/>
                <a:sym typeface="DM Sans"/>
              </a:rPr>
              <a:t>:</a:t>
            </a:r>
            <a:r>
              <a:rPr b="0" i="0" lang="es-419" sz="1350" u="none" cap="none" strike="noStrike">
                <a:solidFill>
                  <a:schemeClr val="dk1"/>
                </a:solidFill>
                <a:latin typeface="DM Sans"/>
                <a:ea typeface="DM Sans"/>
                <a:cs typeface="DM Sans"/>
                <a:sym typeface="DM Sans"/>
              </a:rPr>
              <a:t> La sentencia INSERT INTO se utiliza para insertar nuevos registros en una tabla de una base de datos.</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9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94"/>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rgbClr val="EAFF6A"/>
                </a:solidFill>
                <a:latin typeface="DM Sans"/>
                <a:ea typeface="DM Sans"/>
                <a:cs typeface="DM Sans"/>
                <a:sym typeface="DM Sans"/>
              </a:rPr>
              <a:t>Opina y valora</a:t>
            </a:r>
            <a:r>
              <a:rPr b="1" i="0" lang="es-419"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lt1"/>
                </a:solidFill>
                <a:latin typeface="DM Sans"/>
                <a:ea typeface="DM Sans"/>
                <a:cs typeface="DM Sans"/>
                <a:sym typeface="DM Sans"/>
              </a:rPr>
              <a:t>esta clase</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95"/>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419" sz="4000" u="none" cap="none" strike="noStrike">
                <a:solidFill>
                  <a:srgbClr val="FFFFFF"/>
                </a:solidFill>
                <a:latin typeface="DM Sans"/>
                <a:ea typeface="DM Sans"/>
                <a:cs typeface="DM Sans"/>
                <a:sym typeface="DM Sans"/>
              </a:rPr>
              <a:t>Muchas gracias</a:t>
            </a:r>
            <a:r>
              <a:rPr b="1" i="0" lang="es-419"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45"/>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Repositorios gratuitos</a:t>
            </a:r>
            <a:endParaRPr b="1" i="0" sz="4000" u="none" cap="none" strike="noStrike">
              <a:solidFill>
                <a:schemeClr val="dk1"/>
              </a:solidFill>
              <a:latin typeface="DM Sans"/>
              <a:ea typeface="DM Sans"/>
              <a:cs typeface="DM Sans"/>
              <a:sym typeface="DM Sans"/>
            </a:endParaRPr>
          </a:p>
        </p:txBody>
      </p:sp>
      <p:pic>
        <p:nvPicPr>
          <p:cNvPr id="156" name="Google Shape;156;p45"/>
          <p:cNvPicPr preferRelativeResize="0"/>
          <p:nvPr/>
        </p:nvPicPr>
        <p:blipFill rotWithShape="1">
          <a:blip r:embed="rId3">
            <a:alphaModFix/>
          </a:blip>
          <a:srcRect b="0" l="0" r="0" t="0"/>
          <a:stretch/>
        </p:blipFill>
        <p:spPr>
          <a:xfrm>
            <a:off x="2131013" y="2871456"/>
            <a:ext cx="2502259" cy="1257944"/>
          </a:xfrm>
          <a:prstGeom prst="rect">
            <a:avLst/>
          </a:prstGeom>
          <a:noFill/>
          <a:ln>
            <a:noFill/>
          </a:ln>
        </p:spPr>
      </p:pic>
      <p:pic>
        <p:nvPicPr>
          <p:cNvPr id="157" name="Google Shape;157;p45"/>
          <p:cNvPicPr preferRelativeResize="0"/>
          <p:nvPr/>
        </p:nvPicPr>
        <p:blipFill rotWithShape="1">
          <a:blip r:embed="rId4">
            <a:alphaModFix/>
          </a:blip>
          <a:srcRect b="0" l="0" r="0" t="0"/>
          <a:stretch/>
        </p:blipFill>
        <p:spPr>
          <a:xfrm>
            <a:off x="2385342" y="1982126"/>
            <a:ext cx="2138543" cy="812017"/>
          </a:xfrm>
          <a:prstGeom prst="rect">
            <a:avLst/>
          </a:prstGeom>
          <a:noFill/>
          <a:ln>
            <a:noFill/>
          </a:ln>
        </p:spPr>
      </p:pic>
      <p:pic>
        <p:nvPicPr>
          <p:cNvPr id="158" name="Google Shape;158;p45"/>
          <p:cNvPicPr preferRelativeResize="0"/>
          <p:nvPr/>
        </p:nvPicPr>
        <p:blipFill rotWithShape="1">
          <a:blip r:embed="rId5">
            <a:alphaModFix/>
          </a:blip>
          <a:srcRect b="0" l="0" r="0" t="0"/>
          <a:stretch/>
        </p:blipFill>
        <p:spPr>
          <a:xfrm>
            <a:off x="5469390" y="3106895"/>
            <a:ext cx="1022508" cy="1022505"/>
          </a:xfrm>
          <a:prstGeom prst="rect">
            <a:avLst/>
          </a:prstGeom>
          <a:noFill/>
          <a:ln>
            <a:noFill/>
          </a:ln>
        </p:spPr>
      </p:pic>
      <p:pic>
        <p:nvPicPr>
          <p:cNvPr id="159" name="Google Shape;159;p45"/>
          <p:cNvPicPr preferRelativeResize="0"/>
          <p:nvPr/>
        </p:nvPicPr>
        <p:blipFill rotWithShape="1">
          <a:blip r:embed="rId6">
            <a:alphaModFix/>
          </a:blip>
          <a:srcRect b="0" l="0" r="0" t="0"/>
          <a:stretch/>
        </p:blipFill>
        <p:spPr>
          <a:xfrm>
            <a:off x="4948292" y="1576363"/>
            <a:ext cx="2064696" cy="116138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4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Big Data Value Chain</a:t>
            </a:r>
            <a:endParaRPr b="1" sz="4000">
              <a:solidFill>
                <a:schemeClr val="dk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47"/>
          <p:cNvSpPr txBox="1"/>
          <p:nvPr/>
        </p:nvSpPr>
        <p:spPr>
          <a:xfrm>
            <a:off x="475200" y="468000"/>
            <a:ext cx="80235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Big Data Value Chain</a:t>
            </a:r>
            <a:endParaRPr b="1" i="0" sz="4000" u="none" cap="none" strike="noStrike">
              <a:solidFill>
                <a:schemeClr val="dk1"/>
              </a:solidFill>
              <a:latin typeface="DM Sans"/>
              <a:ea typeface="DM Sans"/>
              <a:cs typeface="DM Sans"/>
              <a:sym typeface="DM Sans"/>
            </a:endParaRPr>
          </a:p>
        </p:txBody>
      </p:sp>
      <p:pic>
        <p:nvPicPr>
          <p:cNvPr id="170" name="Google Shape;170;p47"/>
          <p:cNvPicPr preferRelativeResize="0"/>
          <p:nvPr/>
        </p:nvPicPr>
        <p:blipFill rotWithShape="1">
          <a:blip r:embed="rId3">
            <a:alphaModFix/>
          </a:blip>
          <a:srcRect b="0" l="0" r="0" t="0"/>
          <a:stretch/>
        </p:blipFill>
        <p:spPr>
          <a:xfrm>
            <a:off x="517373" y="1954375"/>
            <a:ext cx="4481802" cy="1711235"/>
          </a:xfrm>
          <a:prstGeom prst="rect">
            <a:avLst/>
          </a:prstGeom>
          <a:noFill/>
          <a:ln>
            <a:noFill/>
          </a:ln>
        </p:spPr>
      </p:pic>
      <p:sp>
        <p:nvSpPr>
          <p:cNvPr id="171" name="Google Shape;171;p47"/>
          <p:cNvSpPr txBox="1"/>
          <p:nvPr/>
        </p:nvSpPr>
        <p:spPr>
          <a:xfrm>
            <a:off x="475196" y="4572675"/>
            <a:ext cx="6311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419" sz="1100" u="none" cap="none" strike="noStrike">
                <a:solidFill>
                  <a:srgbClr val="595959"/>
                </a:solidFill>
                <a:latin typeface="DM Sans"/>
                <a:ea typeface="DM Sans"/>
                <a:cs typeface="DM Sans"/>
                <a:sym typeface="DM Sans"/>
              </a:rPr>
              <a:t>Fuente:</a:t>
            </a:r>
            <a:r>
              <a:rPr b="0" i="0" lang="es-419" sz="1100" u="none" cap="none" strike="noStrike">
                <a:solidFill>
                  <a:srgbClr val="83AEFB"/>
                </a:solidFill>
                <a:latin typeface="DM Sans"/>
                <a:ea typeface="DM Sans"/>
                <a:cs typeface="DM Sans"/>
                <a:sym typeface="DM Sans"/>
              </a:rPr>
              <a:t> </a:t>
            </a:r>
            <a:r>
              <a:rPr b="0" i="0" lang="es-419" sz="1100" u="sng" cap="none" strike="noStrike">
                <a:solidFill>
                  <a:srgbClr val="83AEFB"/>
                </a:solidFill>
                <a:latin typeface="DM Sans"/>
                <a:ea typeface="DM Sans"/>
                <a:cs typeface="DM Sans"/>
                <a:sym typeface="DM Sans"/>
                <a:hlinkClick r:id="rId4">
                  <a:extLst>
                    <a:ext uri="{A12FA001-AC4F-418D-AE19-62706E023703}">
                      <ahyp:hlinkClr val="tx"/>
                    </a:ext>
                  </a:extLst>
                </a:hlinkClick>
              </a:rPr>
              <a:t>The Big Data Value Chain: Definitions, Concepts, and Theoretical Approaches</a:t>
            </a:r>
            <a:endParaRPr b="0" i="0" sz="1100" u="none" cap="none" strike="noStrike">
              <a:solidFill>
                <a:srgbClr val="83AEFB"/>
              </a:solidFill>
              <a:latin typeface="DM Sans"/>
              <a:ea typeface="DM Sans"/>
              <a:cs typeface="DM Sans"/>
              <a:sym typeface="DM Sans"/>
            </a:endParaRPr>
          </a:p>
        </p:txBody>
      </p:sp>
      <p:sp>
        <p:nvSpPr>
          <p:cNvPr id="172" name="Google Shape;172;p47"/>
          <p:cNvSpPr txBox="1"/>
          <p:nvPr/>
        </p:nvSpPr>
        <p:spPr>
          <a:xfrm>
            <a:off x="4846800" y="1347300"/>
            <a:ext cx="3796800" cy="32427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00000"/>
              </a:lnSpc>
              <a:spcBef>
                <a:spcPts val="1000"/>
              </a:spcBef>
              <a:spcAft>
                <a:spcPts val="0"/>
              </a:spcAft>
              <a:buClr>
                <a:srgbClr val="EA90FF"/>
              </a:buClr>
              <a:buSzPts val="1300"/>
              <a:buFont typeface="Arial"/>
              <a:buChar char="✔"/>
            </a:pPr>
            <a:r>
              <a:rPr b="1" i="0" lang="es-419" sz="1300" u="none" cap="none" strike="noStrike">
                <a:solidFill>
                  <a:schemeClr val="dk1"/>
                </a:solidFill>
                <a:latin typeface="DM Sans"/>
                <a:ea typeface="DM Sans"/>
                <a:cs typeface="DM Sans"/>
                <a:sym typeface="DM Sans"/>
              </a:rPr>
              <a:t>Data acquisition: </a:t>
            </a:r>
            <a:r>
              <a:rPr b="0" i="0" lang="es-419" sz="1300" u="none" cap="none" strike="noStrike">
                <a:solidFill>
                  <a:schemeClr val="dk1"/>
                </a:solidFill>
                <a:latin typeface="DM Sans"/>
                <a:ea typeface="DM Sans"/>
                <a:cs typeface="DM Sans"/>
                <a:sym typeface="DM Sans"/>
              </a:rPr>
              <a:t>es el proceso de recopilación, filtrado y limpieza de datos antes de colocarlos en un almacén de datos o cualquier otra solución de almacenamiento en la que se pueda realizar el análisis de datos.</a:t>
            </a:r>
            <a:endParaRPr b="0" i="0" sz="1300" u="none" cap="none" strike="noStrike">
              <a:solidFill>
                <a:schemeClr val="dk1"/>
              </a:solidFill>
              <a:latin typeface="DM Sans"/>
              <a:ea typeface="DM Sans"/>
              <a:cs typeface="DM Sans"/>
              <a:sym typeface="DM Sans"/>
            </a:endParaRPr>
          </a:p>
          <a:p>
            <a:pPr indent="-311150" lvl="0" marL="457200" marR="0" rtl="0" algn="l">
              <a:lnSpc>
                <a:spcPct val="100000"/>
              </a:lnSpc>
              <a:spcBef>
                <a:spcPts val="1000"/>
              </a:spcBef>
              <a:spcAft>
                <a:spcPts val="0"/>
              </a:spcAft>
              <a:buClr>
                <a:srgbClr val="EA90FF"/>
              </a:buClr>
              <a:buSzPts val="1300"/>
              <a:buFont typeface="Arial"/>
              <a:buChar char="✔"/>
            </a:pPr>
            <a:r>
              <a:rPr b="1" i="0" lang="es-419" sz="1300" u="none" cap="none" strike="noStrike">
                <a:solidFill>
                  <a:schemeClr val="dk1"/>
                </a:solidFill>
                <a:latin typeface="DM Sans"/>
                <a:ea typeface="DM Sans"/>
                <a:cs typeface="DM Sans"/>
                <a:sym typeface="DM Sans"/>
              </a:rPr>
              <a:t>Data analysis: </a:t>
            </a:r>
            <a:r>
              <a:rPr b="0" i="0" lang="es-419" sz="1300" u="none" cap="none" strike="noStrike">
                <a:solidFill>
                  <a:schemeClr val="dk1"/>
                </a:solidFill>
                <a:latin typeface="DM Sans"/>
                <a:ea typeface="DM Sans"/>
                <a:cs typeface="DM Sans"/>
                <a:sym typeface="DM Sans"/>
              </a:rPr>
              <a:t>hacer que los datos sin procesar adquiridos sean aptos para su uso en la toma de decisiones</a:t>
            </a:r>
            <a:endParaRPr b="0" i="0" sz="1300" u="none" cap="none" strike="noStrike">
              <a:solidFill>
                <a:schemeClr val="dk1"/>
              </a:solidFill>
              <a:latin typeface="DM Sans"/>
              <a:ea typeface="DM Sans"/>
              <a:cs typeface="DM Sans"/>
              <a:sym typeface="DM Sans"/>
            </a:endParaRPr>
          </a:p>
          <a:p>
            <a:pPr indent="-311150" lvl="0" marL="457200" marR="0" rtl="0" algn="l">
              <a:lnSpc>
                <a:spcPct val="100000"/>
              </a:lnSpc>
              <a:spcBef>
                <a:spcPts val="1000"/>
              </a:spcBef>
              <a:spcAft>
                <a:spcPts val="0"/>
              </a:spcAft>
              <a:buClr>
                <a:srgbClr val="EA90FF"/>
              </a:buClr>
              <a:buSzPts val="1300"/>
              <a:buFont typeface="DM Sans"/>
              <a:buChar char="✔"/>
            </a:pPr>
            <a:r>
              <a:rPr b="1" i="0" lang="es-419" sz="1300" u="none" cap="none" strike="noStrike">
                <a:solidFill>
                  <a:schemeClr val="dk1"/>
                </a:solidFill>
                <a:latin typeface="DM Sans"/>
                <a:ea typeface="DM Sans"/>
                <a:cs typeface="DM Sans"/>
                <a:sym typeface="DM Sans"/>
              </a:rPr>
              <a:t>Data Curation: </a:t>
            </a:r>
            <a:r>
              <a:rPr b="0" i="0" lang="es-419" sz="1300" u="none" cap="none" strike="noStrike">
                <a:solidFill>
                  <a:schemeClr val="dk1"/>
                </a:solidFill>
                <a:latin typeface="DM Sans"/>
                <a:ea typeface="DM Sans"/>
                <a:cs typeface="DM Sans"/>
                <a:sym typeface="DM Sans"/>
              </a:rPr>
              <a:t>gestión activa de los datos durante su ciclo de vida para garantizar que cumplan con los requisitos de calidad de datos necesarios para su uso efectivo</a:t>
            </a:r>
            <a:endParaRPr b="1" i="0" sz="1350" u="none" cap="none" strike="noStrike">
              <a:solidFill>
                <a:srgbClr val="000000"/>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48"/>
          <p:cNvSpPr txBox="1"/>
          <p:nvPr/>
        </p:nvSpPr>
        <p:spPr>
          <a:xfrm>
            <a:off x="475200" y="468000"/>
            <a:ext cx="80235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Big Data Value Chain</a:t>
            </a:r>
            <a:endParaRPr b="1" i="0" sz="4000" u="none" cap="none" strike="noStrike">
              <a:solidFill>
                <a:schemeClr val="dk1"/>
              </a:solidFill>
              <a:latin typeface="DM Sans"/>
              <a:ea typeface="DM Sans"/>
              <a:cs typeface="DM Sans"/>
              <a:sym typeface="DM Sans"/>
            </a:endParaRPr>
          </a:p>
        </p:txBody>
      </p:sp>
      <p:pic>
        <p:nvPicPr>
          <p:cNvPr id="178" name="Google Shape;178;p48"/>
          <p:cNvPicPr preferRelativeResize="0"/>
          <p:nvPr/>
        </p:nvPicPr>
        <p:blipFill rotWithShape="1">
          <a:blip r:embed="rId3">
            <a:alphaModFix/>
          </a:blip>
          <a:srcRect b="0" l="0" r="0" t="0"/>
          <a:stretch/>
        </p:blipFill>
        <p:spPr>
          <a:xfrm>
            <a:off x="517373" y="1954375"/>
            <a:ext cx="4481802" cy="1711235"/>
          </a:xfrm>
          <a:prstGeom prst="rect">
            <a:avLst/>
          </a:prstGeom>
          <a:noFill/>
          <a:ln>
            <a:noFill/>
          </a:ln>
        </p:spPr>
      </p:pic>
      <p:sp>
        <p:nvSpPr>
          <p:cNvPr id="179" name="Google Shape;179;p48"/>
          <p:cNvSpPr txBox="1"/>
          <p:nvPr/>
        </p:nvSpPr>
        <p:spPr>
          <a:xfrm>
            <a:off x="475196" y="4572675"/>
            <a:ext cx="6311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419" sz="1100" u="none" cap="none" strike="noStrike">
                <a:solidFill>
                  <a:srgbClr val="595959"/>
                </a:solidFill>
                <a:latin typeface="DM Sans"/>
                <a:ea typeface="DM Sans"/>
                <a:cs typeface="DM Sans"/>
                <a:sym typeface="DM Sans"/>
              </a:rPr>
              <a:t>Fuente:</a:t>
            </a:r>
            <a:r>
              <a:rPr b="0" i="0" lang="es-419" sz="1100" u="none" cap="none" strike="noStrike">
                <a:solidFill>
                  <a:srgbClr val="83AEFB"/>
                </a:solidFill>
                <a:latin typeface="DM Sans"/>
                <a:ea typeface="DM Sans"/>
                <a:cs typeface="DM Sans"/>
                <a:sym typeface="DM Sans"/>
              </a:rPr>
              <a:t> </a:t>
            </a:r>
            <a:r>
              <a:rPr b="0" i="0" lang="es-419" sz="1100" u="sng" cap="none" strike="noStrike">
                <a:solidFill>
                  <a:srgbClr val="83AEFB"/>
                </a:solidFill>
                <a:latin typeface="DM Sans"/>
                <a:ea typeface="DM Sans"/>
                <a:cs typeface="DM Sans"/>
                <a:sym typeface="DM Sans"/>
                <a:hlinkClick r:id="rId4">
                  <a:extLst>
                    <a:ext uri="{A12FA001-AC4F-418D-AE19-62706E023703}">
                      <ahyp:hlinkClr val="tx"/>
                    </a:ext>
                  </a:extLst>
                </a:hlinkClick>
              </a:rPr>
              <a:t>The Big Data Value Chain: Definitions, Concepts, and Theoretical Approaches</a:t>
            </a:r>
            <a:endParaRPr b="0" i="0" sz="1100" u="none" cap="none" strike="noStrike">
              <a:solidFill>
                <a:srgbClr val="83AEFB"/>
              </a:solidFill>
              <a:latin typeface="DM Sans"/>
              <a:ea typeface="DM Sans"/>
              <a:cs typeface="DM Sans"/>
              <a:sym typeface="DM Sans"/>
            </a:endParaRPr>
          </a:p>
        </p:txBody>
      </p:sp>
      <p:sp>
        <p:nvSpPr>
          <p:cNvPr id="180" name="Google Shape;180;p48"/>
          <p:cNvSpPr txBox="1"/>
          <p:nvPr/>
        </p:nvSpPr>
        <p:spPr>
          <a:xfrm>
            <a:off x="4811200" y="1658775"/>
            <a:ext cx="3796800" cy="26424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00000"/>
              </a:lnSpc>
              <a:spcBef>
                <a:spcPts val="1000"/>
              </a:spcBef>
              <a:spcAft>
                <a:spcPts val="0"/>
              </a:spcAft>
              <a:buClr>
                <a:srgbClr val="EA90FF"/>
              </a:buClr>
              <a:buSzPts val="1300"/>
              <a:buFont typeface="DM Sans"/>
              <a:buChar char="✔"/>
            </a:pPr>
            <a:r>
              <a:rPr b="1" i="0" lang="es-419" sz="1300" u="none" cap="none" strike="noStrike">
                <a:solidFill>
                  <a:schemeClr val="dk1"/>
                </a:solidFill>
                <a:latin typeface="DM Sans"/>
                <a:ea typeface="DM Sans"/>
                <a:cs typeface="DM Sans"/>
                <a:sym typeface="DM Sans"/>
              </a:rPr>
              <a:t>Data Storage: </a:t>
            </a:r>
            <a:r>
              <a:rPr b="0" i="0" lang="es-419" sz="1300" u="none" cap="none" strike="noStrike">
                <a:solidFill>
                  <a:schemeClr val="dk1"/>
                </a:solidFill>
                <a:latin typeface="DM Sans"/>
                <a:ea typeface="DM Sans"/>
                <a:cs typeface="DM Sans"/>
                <a:sym typeface="DM Sans"/>
              </a:rPr>
              <a:t>es la persistencia y gestión de datos de forma escalable que satisface las necesidades de las aplicaciones que requieren un acceso rápido a los datos</a:t>
            </a:r>
            <a:endParaRPr b="0" i="0" sz="1300" u="none" cap="none" strike="noStrike">
              <a:solidFill>
                <a:schemeClr val="dk1"/>
              </a:solidFill>
              <a:latin typeface="DM Sans"/>
              <a:ea typeface="DM Sans"/>
              <a:cs typeface="DM Sans"/>
              <a:sym typeface="DM Sans"/>
            </a:endParaRPr>
          </a:p>
          <a:p>
            <a:pPr indent="-311150" lvl="0" marL="457200" marR="0" rtl="0" algn="l">
              <a:lnSpc>
                <a:spcPct val="100000"/>
              </a:lnSpc>
              <a:spcBef>
                <a:spcPts val="1000"/>
              </a:spcBef>
              <a:spcAft>
                <a:spcPts val="0"/>
              </a:spcAft>
              <a:buClr>
                <a:srgbClr val="EA90FF"/>
              </a:buClr>
              <a:buSzPts val="1300"/>
              <a:buFont typeface="DM Sans"/>
              <a:buChar char="✔"/>
            </a:pPr>
            <a:r>
              <a:rPr b="1" i="0" lang="es-419" sz="1300" u="none" cap="none" strike="noStrike">
                <a:solidFill>
                  <a:schemeClr val="dk1"/>
                </a:solidFill>
                <a:latin typeface="DM Sans"/>
                <a:ea typeface="DM Sans"/>
                <a:cs typeface="DM Sans"/>
                <a:sym typeface="DM Sans"/>
              </a:rPr>
              <a:t>Data Usage: </a:t>
            </a:r>
            <a:r>
              <a:rPr b="0" i="0" lang="es-419" sz="1300" u="none" cap="none" strike="noStrike">
                <a:solidFill>
                  <a:schemeClr val="dk1"/>
                </a:solidFill>
                <a:latin typeface="DM Sans"/>
                <a:ea typeface="DM Sans"/>
                <a:cs typeface="DM Sans"/>
                <a:sym typeface="DM Sans"/>
              </a:rPr>
              <a:t>actividades comerciales basadas en datos que necesitan acceso a los datos, su análisis y las herramientas necesarias para integrar el análisis de datos dentro de la actividad comercial.</a:t>
            </a:r>
            <a:endParaRPr b="0" i="0" sz="1300" u="none" cap="none" strike="noStrike">
              <a:solidFill>
                <a:schemeClr val="dk1"/>
              </a:solidFill>
              <a:latin typeface="DM Sans"/>
              <a:ea typeface="DM Sans"/>
              <a:cs typeface="DM Sans"/>
              <a:sym typeface="DM Sans"/>
            </a:endParaRPr>
          </a:p>
          <a:p>
            <a:pPr indent="0" lvl="0" marL="457200" marR="0" rtl="0" algn="l">
              <a:lnSpc>
                <a:spcPct val="100000"/>
              </a:lnSpc>
              <a:spcBef>
                <a:spcPts val="1000"/>
              </a:spcBef>
              <a:spcAft>
                <a:spcPts val="0"/>
              </a:spcAft>
              <a:buClr>
                <a:srgbClr val="000000"/>
              </a:buClr>
              <a:buSzPts val="1300"/>
              <a:buFont typeface="Arial"/>
              <a:buNone/>
            </a:pPr>
            <a:r>
              <a:t/>
            </a:r>
            <a:endParaRPr b="1" i="0" sz="1300" u="none" cap="none" strike="noStrike">
              <a:solidFill>
                <a:schemeClr val="dk1"/>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